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77" r:id="rId3"/>
    <p:sldId id="258" r:id="rId4"/>
    <p:sldId id="259" r:id="rId5"/>
    <p:sldId id="261" r:id="rId6"/>
    <p:sldId id="263" r:id="rId7"/>
    <p:sldId id="264" r:id="rId8"/>
    <p:sldId id="275" r:id="rId9"/>
    <p:sldId id="276" r:id="rId10"/>
    <p:sldId id="278" r:id="rId11"/>
    <p:sldId id="279" r:id="rId12"/>
    <p:sldId id="280" r:id="rId13"/>
    <p:sldId id="281" r:id="rId14"/>
    <p:sldId id="267" r:id="rId15"/>
    <p:sldId id="268" r:id="rId16"/>
    <p:sldId id="274" r:id="rId17"/>
    <p:sldId id="269" r:id="rId18"/>
    <p:sldId id="271" r:id="rId19"/>
  </p:sldIdLst>
  <p:sldSz cx="9144000" cy="6858000" type="screen4x3"/>
  <p:notesSz cx="9859963" cy="14301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4272650" cy="715088"/>
          </a:xfrm>
          <a:prstGeom prst="rect">
            <a:avLst/>
          </a:prstGeom>
        </p:spPr>
        <p:txBody>
          <a:bodyPr vert="horz" lIns="133522" tIns="66762" rIns="133522" bIns="66762" rtlCol="0"/>
          <a:lstStyle>
            <a:lvl1pPr algn="l">
              <a:defRPr sz="1800"/>
            </a:lvl1pPr>
          </a:lstStyle>
          <a:p>
            <a:endParaRPr lang="en-GB"/>
          </a:p>
        </p:txBody>
      </p:sp>
      <p:sp>
        <p:nvSpPr>
          <p:cNvPr id="3" name="Date Placeholder 2"/>
          <p:cNvSpPr>
            <a:spLocks noGrp="1"/>
          </p:cNvSpPr>
          <p:nvPr>
            <p:ph type="dt" sz="quarter" idx="1"/>
          </p:nvPr>
        </p:nvSpPr>
        <p:spPr>
          <a:xfrm>
            <a:off x="5585032" y="5"/>
            <a:ext cx="4272650" cy="715088"/>
          </a:xfrm>
          <a:prstGeom prst="rect">
            <a:avLst/>
          </a:prstGeom>
        </p:spPr>
        <p:txBody>
          <a:bodyPr vert="horz" lIns="133522" tIns="66762" rIns="133522" bIns="66762" rtlCol="0"/>
          <a:lstStyle>
            <a:lvl1pPr algn="r">
              <a:defRPr sz="1800"/>
            </a:lvl1pPr>
          </a:lstStyle>
          <a:p>
            <a:fld id="{7F2543EB-CA35-4551-BDDA-8F78EDFB6535}" type="datetimeFigureOut">
              <a:rPr lang="en-GB" smtClean="0"/>
              <a:pPr/>
              <a:t>13/10/2015</a:t>
            </a:fld>
            <a:endParaRPr lang="en-GB"/>
          </a:p>
        </p:txBody>
      </p:sp>
      <p:sp>
        <p:nvSpPr>
          <p:cNvPr id="4" name="Footer Placeholder 3"/>
          <p:cNvSpPr>
            <a:spLocks noGrp="1"/>
          </p:cNvSpPr>
          <p:nvPr>
            <p:ph type="ftr" sz="quarter" idx="2"/>
          </p:nvPr>
        </p:nvSpPr>
        <p:spPr>
          <a:xfrm>
            <a:off x="0" y="13584219"/>
            <a:ext cx="4272650" cy="715088"/>
          </a:xfrm>
          <a:prstGeom prst="rect">
            <a:avLst/>
          </a:prstGeom>
        </p:spPr>
        <p:txBody>
          <a:bodyPr vert="horz" lIns="133522" tIns="66762" rIns="133522" bIns="66762" rtlCol="0" anchor="b"/>
          <a:lstStyle>
            <a:lvl1pPr algn="l">
              <a:defRPr sz="1800"/>
            </a:lvl1pPr>
          </a:lstStyle>
          <a:p>
            <a:endParaRPr lang="en-GB"/>
          </a:p>
        </p:txBody>
      </p:sp>
      <p:sp>
        <p:nvSpPr>
          <p:cNvPr id="5" name="Slide Number Placeholder 4"/>
          <p:cNvSpPr>
            <a:spLocks noGrp="1"/>
          </p:cNvSpPr>
          <p:nvPr>
            <p:ph type="sldNum" sz="quarter" idx="3"/>
          </p:nvPr>
        </p:nvSpPr>
        <p:spPr>
          <a:xfrm>
            <a:off x="5585032" y="13584219"/>
            <a:ext cx="4272650" cy="715088"/>
          </a:xfrm>
          <a:prstGeom prst="rect">
            <a:avLst/>
          </a:prstGeom>
        </p:spPr>
        <p:txBody>
          <a:bodyPr vert="horz" lIns="133522" tIns="66762" rIns="133522" bIns="66762" rtlCol="0" anchor="b"/>
          <a:lstStyle>
            <a:lvl1pPr algn="r">
              <a:defRPr sz="1800"/>
            </a:lvl1pPr>
          </a:lstStyle>
          <a:p>
            <a:fld id="{AF39C7B5-57EC-4891-9B91-1C0F81372C5A}" type="slidenum">
              <a:rPr lang="en-GB" smtClean="0"/>
              <a:pPr/>
              <a:t>‹#›</a:t>
            </a:fld>
            <a:endParaRPr lang="en-GB"/>
          </a:p>
        </p:txBody>
      </p:sp>
    </p:spTree>
    <p:extLst>
      <p:ext uri="{BB962C8B-B14F-4D97-AF65-F5344CB8AC3E}">
        <p14:creationId xmlns:p14="http://schemas.microsoft.com/office/powerpoint/2010/main" xmlns="" val="1908512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1633" cy="714397"/>
          </a:xfrm>
          <a:prstGeom prst="rect">
            <a:avLst/>
          </a:prstGeom>
        </p:spPr>
        <p:txBody>
          <a:bodyPr vert="horz" lIns="133978" tIns="66989" rIns="133978" bIns="66989" rtlCol="0"/>
          <a:lstStyle>
            <a:lvl1pPr algn="l">
              <a:defRPr sz="1800"/>
            </a:lvl1pPr>
          </a:lstStyle>
          <a:p>
            <a:endParaRPr lang="en-GB"/>
          </a:p>
        </p:txBody>
      </p:sp>
      <p:sp>
        <p:nvSpPr>
          <p:cNvPr id="3" name="Date Placeholder 2"/>
          <p:cNvSpPr>
            <a:spLocks noGrp="1"/>
          </p:cNvSpPr>
          <p:nvPr>
            <p:ph type="dt" idx="1"/>
          </p:nvPr>
        </p:nvSpPr>
        <p:spPr>
          <a:xfrm>
            <a:off x="5585984" y="1"/>
            <a:ext cx="4271633" cy="714397"/>
          </a:xfrm>
          <a:prstGeom prst="rect">
            <a:avLst/>
          </a:prstGeom>
        </p:spPr>
        <p:txBody>
          <a:bodyPr vert="horz" lIns="133978" tIns="66989" rIns="133978" bIns="66989" rtlCol="0"/>
          <a:lstStyle>
            <a:lvl1pPr algn="r">
              <a:defRPr sz="1800"/>
            </a:lvl1pPr>
          </a:lstStyle>
          <a:p>
            <a:fld id="{A4BFCF23-259D-4CD6-89A2-6FB677DA4AFB}" type="datetimeFigureOut">
              <a:rPr lang="en-GB" smtClean="0"/>
              <a:pPr/>
              <a:t>13/10/2015</a:t>
            </a:fld>
            <a:endParaRPr lang="en-GB"/>
          </a:p>
        </p:txBody>
      </p:sp>
      <p:sp>
        <p:nvSpPr>
          <p:cNvPr id="4" name="Slide Image Placeholder 3"/>
          <p:cNvSpPr>
            <a:spLocks noGrp="1" noRot="1" noChangeAspect="1"/>
          </p:cNvSpPr>
          <p:nvPr>
            <p:ph type="sldImg" idx="2"/>
          </p:nvPr>
        </p:nvSpPr>
        <p:spPr>
          <a:xfrm>
            <a:off x="1352550" y="1073150"/>
            <a:ext cx="7154863" cy="5365750"/>
          </a:xfrm>
          <a:prstGeom prst="rect">
            <a:avLst/>
          </a:prstGeom>
          <a:noFill/>
          <a:ln w="12700">
            <a:solidFill>
              <a:prstClr val="black"/>
            </a:solidFill>
          </a:ln>
        </p:spPr>
        <p:txBody>
          <a:bodyPr vert="horz" lIns="133978" tIns="66989" rIns="133978" bIns="66989" rtlCol="0" anchor="ctr"/>
          <a:lstStyle/>
          <a:p>
            <a:endParaRPr lang="en-GB"/>
          </a:p>
        </p:txBody>
      </p:sp>
      <p:sp>
        <p:nvSpPr>
          <p:cNvPr id="5" name="Notes Placeholder 4"/>
          <p:cNvSpPr>
            <a:spLocks noGrp="1"/>
          </p:cNvSpPr>
          <p:nvPr>
            <p:ph type="body" sz="quarter" idx="3"/>
          </p:nvPr>
        </p:nvSpPr>
        <p:spPr>
          <a:xfrm>
            <a:off x="985762" y="6792540"/>
            <a:ext cx="7888440" cy="6436498"/>
          </a:xfrm>
          <a:prstGeom prst="rect">
            <a:avLst/>
          </a:prstGeom>
        </p:spPr>
        <p:txBody>
          <a:bodyPr vert="horz" lIns="133978" tIns="66989" rIns="133978" bIns="669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585081"/>
            <a:ext cx="4271633" cy="714397"/>
          </a:xfrm>
          <a:prstGeom prst="rect">
            <a:avLst/>
          </a:prstGeom>
        </p:spPr>
        <p:txBody>
          <a:bodyPr vert="horz" lIns="133978" tIns="66989" rIns="133978" bIns="66989" rtlCol="0" anchor="b"/>
          <a:lstStyle>
            <a:lvl1pPr algn="l">
              <a:defRPr sz="1800"/>
            </a:lvl1pPr>
          </a:lstStyle>
          <a:p>
            <a:endParaRPr lang="en-GB"/>
          </a:p>
        </p:txBody>
      </p:sp>
      <p:sp>
        <p:nvSpPr>
          <p:cNvPr id="7" name="Slide Number Placeholder 6"/>
          <p:cNvSpPr>
            <a:spLocks noGrp="1"/>
          </p:cNvSpPr>
          <p:nvPr>
            <p:ph type="sldNum" sz="quarter" idx="5"/>
          </p:nvPr>
        </p:nvSpPr>
        <p:spPr>
          <a:xfrm>
            <a:off x="5585984" y="13585081"/>
            <a:ext cx="4271633" cy="714397"/>
          </a:xfrm>
          <a:prstGeom prst="rect">
            <a:avLst/>
          </a:prstGeom>
        </p:spPr>
        <p:txBody>
          <a:bodyPr vert="horz" lIns="133978" tIns="66989" rIns="133978" bIns="66989" rtlCol="0" anchor="b"/>
          <a:lstStyle>
            <a:lvl1pPr algn="r">
              <a:defRPr sz="1800"/>
            </a:lvl1pPr>
          </a:lstStyle>
          <a:p>
            <a:fld id="{369A4527-C39B-4C0F-80DB-CC8F259E90D5}" type="slidenum">
              <a:rPr lang="en-GB" smtClean="0"/>
              <a:pPr/>
              <a:t>‹#›</a:t>
            </a:fld>
            <a:endParaRPr lang="en-GB"/>
          </a:p>
        </p:txBody>
      </p:sp>
    </p:spTree>
    <p:extLst>
      <p:ext uri="{BB962C8B-B14F-4D97-AF65-F5344CB8AC3E}">
        <p14:creationId xmlns:p14="http://schemas.microsoft.com/office/powerpoint/2010/main" xmlns="" val="118521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69A4527-C39B-4C0F-80DB-CC8F259E90D5}" type="slidenum">
              <a:rPr lang="en-GB" smtClean="0"/>
              <a:pPr/>
              <a:t>1</a:t>
            </a:fld>
            <a:endParaRPr lang="en-GB"/>
          </a:p>
        </p:txBody>
      </p:sp>
    </p:spTree>
    <p:extLst>
      <p:ext uri="{BB962C8B-B14F-4D97-AF65-F5344CB8AC3E}">
        <p14:creationId xmlns:p14="http://schemas.microsoft.com/office/powerpoint/2010/main" xmlns="" val="4025428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69A4527-C39B-4C0F-80DB-CC8F259E90D5}" type="slidenum">
              <a:rPr lang="en-GB" smtClean="0"/>
              <a:pPr/>
              <a:t>2</a:t>
            </a:fld>
            <a:endParaRPr lang="en-GB"/>
          </a:p>
        </p:txBody>
      </p:sp>
    </p:spTree>
    <p:extLst>
      <p:ext uri="{BB962C8B-B14F-4D97-AF65-F5344CB8AC3E}">
        <p14:creationId xmlns:p14="http://schemas.microsoft.com/office/powerpoint/2010/main" xmlns="" val="424246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Beautiful reading diaries with</a:t>
            </a:r>
            <a:r>
              <a:rPr lang="en-GB" baseline="0" dirty="0" smtClean="0"/>
              <a:t> sounds in.</a:t>
            </a:r>
            <a:endParaRPr lang="en-GB" dirty="0"/>
          </a:p>
        </p:txBody>
      </p:sp>
      <p:sp>
        <p:nvSpPr>
          <p:cNvPr id="4" name="Slide Number Placeholder 3"/>
          <p:cNvSpPr>
            <a:spLocks noGrp="1"/>
          </p:cNvSpPr>
          <p:nvPr>
            <p:ph type="sldNum" sz="quarter" idx="10"/>
          </p:nvPr>
        </p:nvSpPr>
        <p:spPr/>
        <p:txBody>
          <a:bodyPr/>
          <a:lstStyle/>
          <a:p>
            <a:fld id="{369A4527-C39B-4C0F-80DB-CC8F259E90D5}" type="slidenum">
              <a:rPr lang="en-GB" smtClean="0"/>
              <a:pPr/>
              <a:t>4</a:t>
            </a:fld>
            <a:endParaRPr lang="en-GB"/>
          </a:p>
        </p:txBody>
      </p:sp>
    </p:spTree>
    <p:extLst>
      <p:ext uri="{BB962C8B-B14F-4D97-AF65-F5344CB8AC3E}">
        <p14:creationId xmlns:p14="http://schemas.microsoft.com/office/powerpoint/2010/main" xmlns="" val="1775089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latin typeface="Garamond" pitchFamily="18" charset="0"/>
              </a:rPr>
              <a:t>Pause to ask questions:</a:t>
            </a:r>
          </a:p>
          <a:p>
            <a:pPr>
              <a:buFont typeface="Wingdings" pitchFamily="2" charset="2"/>
              <a:buChar char="Ø"/>
            </a:pPr>
            <a:r>
              <a:rPr lang="en-GB" sz="1200" dirty="0" smtClean="0">
                <a:latin typeface="Garamond" pitchFamily="18" charset="0"/>
              </a:rPr>
              <a:t>Why did </a:t>
            </a:r>
            <a:r>
              <a:rPr lang="en-GB" sz="1200" i="1" dirty="0" smtClean="0">
                <a:latin typeface="Garamond" pitchFamily="18" charset="0"/>
              </a:rPr>
              <a:t>the character </a:t>
            </a:r>
            <a:r>
              <a:rPr lang="en-GB" sz="1200" dirty="0" smtClean="0">
                <a:latin typeface="Garamond" pitchFamily="18" charset="0"/>
              </a:rPr>
              <a:t>say / do </a:t>
            </a:r>
            <a:r>
              <a:rPr lang="en-GB" sz="1200" i="1" dirty="0" smtClean="0">
                <a:latin typeface="Garamond" pitchFamily="18" charset="0"/>
              </a:rPr>
              <a:t>this</a:t>
            </a:r>
            <a:r>
              <a:rPr lang="en-GB" sz="1200" dirty="0" smtClean="0">
                <a:latin typeface="Garamond" pitchFamily="18" charset="0"/>
              </a:rPr>
              <a:t>?</a:t>
            </a:r>
          </a:p>
          <a:p>
            <a:pPr>
              <a:buFont typeface="Wingdings" pitchFamily="2" charset="2"/>
              <a:buChar char="Ø"/>
            </a:pPr>
            <a:r>
              <a:rPr lang="en-GB" sz="1200" dirty="0" smtClean="0">
                <a:latin typeface="Garamond" pitchFamily="18" charset="0"/>
              </a:rPr>
              <a:t>Why is this part funny?</a:t>
            </a:r>
          </a:p>
          <a:p>
            <a:pPr>
              <a:buFont typeface="Wingdings" pitchFamily="2" charset="2"/>
              <a:buChar char="Ø"/>
            </a:pPr>
            <a:r>
              <a:rPr lang="en-GB" sz="1200" dirty="0" smtClean="0">
                <a:latin typeface="Garamond" pitchFamily="18" charset="0"/>
              </a:rPr>
              <a:t>What do you think will happen next?</a:t>
            </a:r>
          </a:p>
          <a:p>
            <a:pPr>
              <a:buFont typeface="Wingdings" pitchFamily="2" charset="2"/>
              <a:buChar char="Ø"/>
            </a:pPr>
            <a:r>
              <a:rPr lang="en-GB" sz="1200" dirty="0" smtClean="0">
                <a:latin typeface="Garamond" pitchFamily="18" charset="0"/>
              </a:rPr>
              <a:t>How do you think </a:t>
            </a:r>
            <a:r>
              <a:rPr lang="en-GB" sz="1200" i="1" dirty="0" smtClean="0">
                <a:latin typeface="Garamond" pitchFamily="18" charset="0"/>
              </a:rPr>
              <a:t>this character </a:t>
            </a:r>
            <a:r>
              <a:rPr lang="en-GB" sz="1200" dirty="0" smtClean="0">
                <a:latin typeface="Garamond" pitchFamily="18" charset="0"/>
              </a:rPr>
              <a:t>is feeling?</a:t>
            </a:r>
          </a:p>
          <a:p>
            <a:pPr>
              <a:buFont typeface="Wingdings" pitchFamily="2" charset="2"/>
              <a:buChar char="Ø"/>
            </a:pPr>
            <a:r>
              <a:rPr lang="en-GB" sz="1200" dirty="0" smtClean="0">
                <a:latin typeface="Garamond" pitchFamily="18" charset="0"/>
              </a:rPr>
              <a:t>What have we learnt from this chapter?</a:t>
            </a:r>
          </a:p>
          <a:p>
            <a:pPr>
              <a:buFont typeface="Wingdings" pitchFamily="2" charset="2"/>
              <a:buChar char="Ø"/>
            </a:pPr>
            <a:endParaRPr lang="en-GB" sz="1200" dirty="0" smtClean="0">
              <a:latin typeface="Garamond" pitchFamily="18" charset="0"/>
            </a:endParaRPr>
          </a:p>
          <a:p>
            <a:r>
              <a:rPr lang="en-GB" sz="1200" dirty="0" smtClean="0">
                <a:latin typeface="Garamond" pitchFamily="18" charset="0"/>
              </a:rPr>
              <a:t>At the end of a book, ask for an opinion with reasons.</a:t>
            </a:r>
          </a:p>
          <a:p>
            <a:endParaRPr lang="en-GB" sz="1200" dirty="0" smtClean="0">
              <a:latin typeface="Garamond" pitchFamily="18" charset="0"/>
            </a:endParaRPr>
          </a:p>
          <a:p>
            <a:r>
              <a:rPr lang="en-GB" sz="1200" dirty="0" smtClean="0">
                <a:latin typeface="Garamond" pitchFamily="18" charset="0"/>
              </a:rPr>
              <a:t>Encourage children to find out the meanings of unfamiliar words either by asking or, later on, using a dictionary.</a:t>
            </a:r>
          </a:p>
          <a:p>
            <a:endParaRPr lang="en-GB" dirty="0"/>
          </a:p>
        </p:txBody>
      </p:sp>
      <p:sp>
        <p:nvSpPr>
          <p:cNvPr id="4" name="Slide Number Placeholder 3"/>
          <p:cNvSpPr>
            <a:spLocks noGrp="1"/>
          </p:cNvSpPr>
          <p:nvPr>
            <p:ph type="sldNum" sz="quarter" idx="10"/>
          </p:nvPr>
        </p:nvSpPr>
        <p:spPr/>
        <p:txBody>
          <a:bodyPr/>
          <a:lstStyle/>
          <a:p>
            <a:fld id="{369A4527-C39B-4C0F-80DB-CC8F259E90D5}" type="slidenum">
              <a:rPr lang="en-GB" smtClean="0"/>
              <a:pPr/>
              <a:t>17</a:t>
            </a:fld>
            <a:endParaRPr lang="en-GB"/>
          </a:p>
        </p:txBody>
      </p:sp>
    </p:spTree>
    <p:extLst>
      <p:ext uri="{BB962C8B-B14F-4D97-AF65-F5344CB8AC3E}">
        <p14:creationId xmlns:p14="http://schemas.microsoft.com/office/powerpoint/2010/main" xmlns="" val="952343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GB" sz="1200" b="1" dirty="0" smtClean="0"/>
              <a:t>Sharing texts</a:t>
            </a:r>
          </a:p>
          <a:p>
            <a:endParaRPr lang="en-GB" sz="800" dirty="0" smtClean="0"/>
          </a:p>
          <a:p>
            <a:pPr>
              <a:buFont typeface="Wingdings" pitchFamily="2" charset="2"/>
              <a:buChar char="ü"/>
            </a:pPr>
            <a:r>
              <a:rPr lang="en-GB" sz="1200" dirty="0" smtClean="0"/>
              <a:t>Read to the child</a:t>
            </a:r>
          </a:p>
          <a:p>
            <a:pPr>
              <a:buFont typeface="Wingdings" pitchFamily="2" charset="2"/>
              <a:buChar char="ü"/>
            </a:pPr>
            <a:r>
              <a:rPr lang="en-GB" sz="1200" dirty="0" smtClean="0"/>
              <a:t>Adult reads some, child reads the simple words</a:t>
            </a:r>
          </a:p>
          <a:p>
            <a:pPr>
              <a:buFont typeface="Wingdings" pitchFamily="2" charset="2"/>
              <a:buChar char="ü"/>
            </a:pPr>
            <a:r>
              <a:rPr lang="en-GB" sz="1200" dirty="0" smtClean="0"/>
              <a:t>Child reads</a:t>
            </a:r>
          </a:p>
          <a:p>
            <a:endParaRPr lang="en-GB" sz="800" dirty="0" smtClean="0"/>
          </a:p>
          <a:p>
            <a:pPr algn="ctr"/>
            <a:r>
              <a:rPr lang="en-GB" sz="1200" b="1" dirty="0" smtClean="0"/>
              <a:t>Reading Activities</a:t>
            </a:r>
            <a:endParaRPr lang="en-GB" sz="800" dirty="0" smtClean="0"/>
          </a:p>
          <a:p>
            <a:pPr>
              <a:buFont typeface="Wingdings" pitchFamily="2" charset="2"/>
              <a:buChar char="ü"/>
            </a:pPr>
            <a:r>
              <a:rPr lang="en-GB" sz="1200" dirty="0" smtClean="0"/>
              <a:t>Books	</a:t>
            </a:r>
          </a:p>
          <a:p>
            <a:r>
              <a:rPr lang="en-GB" sz="1200" dirty="0" smtClean="0"/>
              <a:t>      * read a few pages, sounding out words </a:t>
            </a:r>
          </a:p>
          <a:p>
            <a:r>
              <a:rPr lang="en-GB" sz="1200" dirty="0" smtClean="0"/>
              <a:t>      * discuss book</a:t>
            </a:r>
          </a:p>
          <a:p>
            <a:r>
              <a:rPr lang="en-GB" sz="1200" dirty="0" smtClean="0"/>
              <a:t>      * find particular words or sounds out of order</a:t>
            </a:r>
          </a:p>
          <a:p>
            <a:r>
              <a:rPr lang="en-GB" sz="1200" dirty="0" smtClean="0"/>
              <a:t>      * get your child to ask you questions	</a:t>
            </a:r>
          </a:p>
          <a:p>
            <a:endParaRPr lang="en-GB" sz="800" dirty="0" smtClean="0"/>
          </a:p>
          <a:p>
            <a:pPr>
              <a:buFont typeface="Wingdings" pitchFamily="2" charset="2"/>
              <a:buChar char="ü"/>
            </a:pPr>
            <a:r>
              <a:rPr lang="en-GB" sz="1200" dirty="0" smtClean="0"/>
              <a:t>Sound / Word cards</a:t>
            </a:r>
          </a:p>
          <a:p>
            <a:r>
              <a:rPr lang="en-GB" sz="1200" dirty="0" smtClean="0"/>
              <a:t>       * build words to say and write</a:t>
            </a:r>
          </a:p>
          <a:p>
            <a:r>
              <a:rPr lang="en-GB" sz="1200" dirty="0" smtClean="0"/>
              <a:t>       * child suggests words with particular sounds in</a:t>
            </a:r>
          </a:p>
          <a:p>
            <a:r>
              <a:rPr lang="en-GB" sz="1200" dirty="0" smtClean="0"/>
              <a:t>       * sentence construction</a:t>
            </a:r>
          </a:p>
          <a:p>
            <a:r>
              <a:rPr lang="en-GB" sz="1200" dirty="0" smtClean="0"/>
              <a:t>       * match card to word / sound in a book</a:t>
            </a:r>
          </a:p>
        </p:txBody>
      </p:sp>
      <p:sp>
        <p:nvSpPr>
          <p:cNvPr id="4" name="Slide Number Placeholder 3"/>
          <p:cNvSpPr>
            <a:spLocks noGrp="1"/>
          </p:cNvSpPr>
          <p:nvPr>
            <p:ph type="sldNum" sz="quarter" idx="10"/>
          </p:nvPr>
        </p:nvSpPr>
        <p:spPr/>
        <p:txBody>
          <a:bodyPr/>
          <a:lstStyle/>
          <a:p>
            <a:fld id="{369A4527-C39B-4C0F-80DB-CC8F259E90D5}" type="slidenum">
              <a:rPr lang="en-GB" smtClean="0"/>
              <a:pPr/>
              <a:t>18</a:t>
            </a:fld>
            <a:endParaRPr lang="en-GB"/>
          </a:p>
        </p:txBody>
      </p:sp>
    </p:spTree>
    <p:extLst>
      <p:ext uri="{BB962C8B-B14F-4D97-AF65-F5344CB8AC3E}">
        <p14:creationId xmlns:p14="http://schemas.microsoft.com/office/powerpoint/2010/main" xmlns="" val="128986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3100C28-6002-48E6-AA8B-BBB57AA02799}"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100C28-6002-48E6-AA8B-BBB57AA0279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100C28-6002-48E6-AA8B-BBB57AA0279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100C28-6002-48E6-AA8B-BBB57AA02799}"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3100C28-6002-48E6-AA8B-BBB57AA0279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100C28-6002-48E6-AA8B-BBB57AA02799}"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100C28-6002-48E6-AA8B-BBB57AA02799}"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100C28-6002-48E6-AA8B-BBB57AA0279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100C28-6002-48E6-AA8B-BBB57AA0279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100C28-6002-48E6-AA8B-BBB57AA02799}"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92AA6-0E2E-4D76-A3D9-20EF9F59EAA2}" type="datetimeFigureOut">
              <a:rPr lang="en-GB" smtClean="0"/>
              <a:pPr/>
              <a:t>13/10/2015</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F3100C28-6002-48E6-AA8B-BBB57AA02799}"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BE92AA6-0E2E-4D76-A3D9-20EF9F59EAA2}" type="datetimeFigureOut">
              <a:rPr lang="en-GB" smtClean="0"/>
              <a:pPr/>
              <a:t>13/10/2015</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100C28-6002-48E6-AA8B-BBB57AA0279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8143056" cy="2376264"/>
          </a:xfrm>
        </p:spPr>
        <p:txBody>
          <a:bodyPr>
            <a:noAutofit/>
          </a:bodyPr>
          <a:lstStyle/>
          <a:p>
            <a:r>
              <a:rPr lang="en-GB" dirty="0" smtClean="0">
                <a:solidFill>
                  <a:schemeClr val="tx1">
                    <a:lumMod val="75000"/>
                    <a:lumOff val="25000"/>
                  </a:schemeClr>
                </a:solidFill>
                <a:latin typeface="Garamond" pitchFamily="18" charset="0"/>
              </a:rPr>
              <a:t>Welcome to our</a:t>
            </a:r>
            <a:br>
              <a:rPr lang="en-GB" dirty="0" smtClean="0">
                <a:solidFill>
                  <a:schemeClr val="tx1">
                    <a:lumMod val="75000"/>
                    <a:lumOff val="25000"/>
                  </a:schemeClr>
                </a:solidFill>
                <a:latin typeface="Garamond" pitchFamily="18" charset="0"/>
              </a:rPr>
            </a:br>
            <a:r>
              <a:rPr lang="en-GB" dirty="0" smtClean="0">
                <a:solidFill>
                  <a:schemeClr val="tx1">
                    <a:lumMod val="75000"/>
                    <a:lumOff val="25000"/>
                  </a:schemeClr>
                </a:solidFill>
                <a:latin typeface="Garamond" pitchFamily="18" charset="0"/>
              </a:rPr>
              <a:t>Infant Support</a:t>
            </a:r>
            <a:br>
              <a:rPr lang="en-GB" dirty="0" smtClean="0">
                <a:solidFill>
                  <a:schemeClr val="tx1">
                    <a:lumMod val="75000"/>
                    <a:lumOff val="25000"/>
                  </a:schemeClr>
                </a:solidFill>
                <a:latin typeface="Garamond" pitchFamily="18" charset="0"/>
              </a:rPr>
            </a:br>
            <a:r>
              <a:rPr lang="en-GB" dirty="0" smtClean="0">
                <a:solidFill>
                  <a:schemeClr val="tx1">
                    <a:lumMod val="75000"/>
                    <a:lumOff val="25000"/>
                  </a:schemeClr>
                </a:solidFill>
                <a:latin typeface="Garamond" pitchFamily="18" charset="0"/>
              </a:rPr>
              <a:t>evening.</a:t>
            </a:r>
            <a:endParaRPr lang="en-GB" dirty="0">
              <a:solidFill>
                <a:schemeClr val="tx1">
                  <a:lumMod val="75000"/>
                  <a:lumOff val="25000"/>
                </a:schemeClr>
              </a:solidFill>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51" y="620688"/>
            <a:ext cx="8147248" cy="936104"/>
          </a:xfrm>
        </p:spPr>
        <p:txBody>
          <a:bodyPr>
            <a:normAutofit fontScale="90000"/>
          </a:bodyPr>
          <a:lstStyle/>
          <a:p>
            <a:r>
              <a:rPr lang="en-GB" b="1" dirty="0">
                <a:solidFill>
                  <a:schemeClr val="accent1"/>
                </a:solidFill>
                <a:latin typeface="SassoonPrimaryInfant" pitchFamily="2" charset="0"/>
              </a:rPr>
              <a:t>What does the </a:t>
            </a:r>
            <a:r>
              <a:rPr lang="en-GB" b="1" dirty="0" smtClean="0">
                <a:solidFill>
                  <a:schemeClr val="accent1"/>
                </a:solidFill>
                <a:latin typeface="SassoonPrimaryInfant" pitchFamily="2" charset="0"/>
              </a:rPr>
              <a:t>EGPS</a:t>
            </a:r>
            <a:r>
              <a:rPr lang="en-GB" b="1" dirty="0" smtClean="0">
                <a:solidFill>
                  <a:schemeClr val="accent1"/>
                </a:solidFill>
                <a:latin typeface="SassoonPrimaryInfant" pitchFamily="2" charset="0"/>
              </a:rPr>
              <a:t> </a:t>
            </a:r>
            <a:r>
              <a:rPr lang="en-GB" b="1" dirty="0">
                <a:solidFill>
                  <a:schemeClr val="accent1"/>
                </a:solidFill>
                <a:latin typeface="SassoonPrimaryInfant" pitchFamily="2" charset="0"/>
              </a:rPr>
              <a:t>test examine?</a:t>
            </a:r>
            <a:r>
              <a:rPr lang="en-GB" b="1" dirty="0"/>
              <a:t/>
            </a:r>
            <a:br>
              <a:rPr lang="en-GB" b="1" dirty="0"/>
            </a:br>
            <a:endParaRPr lang="en-GB" dirty="0">
              <a:latin typeface="SassoonPrimaryInfant" pitchFamily="2" charset="0"/>
            </a:endParaRPr>
          </a:p>
        </p:txBody>
      </p:sp>
      <p:sp>
        <p:nvSpPr>
          <p:cNvPr id="3" name="TextBox 2"/>
          <p:cNvSpPr txBox="1"/>
          <p:nvPr/>
        </p:nvSpPr>
        <p:spPr>
          <a:xfrm>
            <a:off x="539552" y="1628800"/>
            <a:ext cx="7920880" cy="3539430"/>
          </a:xfrm>
          <a:prstGeom prst="rect">
            <a:avLst/>
          </a:prstGeom>
          <a:noFill/>
        </p:spPr>
        <p:txBody>
          <a:bodyPr wrap="square" rtlCol="0">
            <a:spAutoFit/>
          </a:bodyPr>
          <a:lstStyle/>
          <a:p>
            <a:r>
              <a:rPr lang="en-GB" sz="3200" dirty="0">
                <a:latin typeface="SassoonPrimaryInfant" pitchFamily="2" charset="0"/>
              </a:rPr>
              <a:t>The key stage 1 English grammar, punctuation and spelling test is designed to assess grammar, punctuation, </a:t>
            </a:r>
            <a:r>
              <a:rPr lang="en-GB" sz="3200">
                <a:latin typeface="SassoonPrimaryInfant" pitchFamily="2" charset="0"/>
              </a:rPr>
              <a:t>language </a:t>
            </a:r>
            <a:r>
              <a:rPr lang="en-GB" sz="3200" smtClean="0">
                <a:latin typeface="SassoonPrimaryInfant" pitchFamily="2" charset="0"/>
              </a:rPr>
              <a:t>strategies </a:t>
            </a:r>
            <a:r>
              <a:rPr lang="en-GB" sz="3200" dirty="0">
                <a:latin typeface="SassoonPrimaryInfant" pitchFamily="2" charset="0"/>
              </a:rPr>
              <a:t>and spelling. Language strategies refer to those parts of the content domain that relate to words and word building, such as the use of prefixes and suffixes.</a:t>
            </a:r>
            <a:endParaRPr lang="en-GB" sz="3200" dirty="0" smtClean="0">
              <a:latin typeface="SassoonPrimaryInfant" pitchFamily="2" charset="0"/>
            </a:endParaRPr>
          </a:p>
        </p:txBody>
      </p:sp>
    </p:spTree>
    <p:extLst>
      <p:ext uri="{BB962C8B-B14F-4D97-AF65-F5344CB8AC3E}">
        <p14:creationId xmlns:p14="http://schemas.microsoft.com/office/powerpoint/2010/main" xmlns="" val="1638410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latin typeface="SassoonPrimaryInfant" pitchFamily="2" charset="0"/>
              </a:rPr>
              <a:t>Example questions:</a:t>
            </a:r>
            <a:endParaRPr lang="en-GB" dirty="0">
              <a:solidFill>
                <a:schemeClr val="accent1"/>
              </a:solidFill>
              <a:latin typeface="SassoonPrimaryInfant" pitchFamily="2" charset="0"/>
            </a:endParaRPr>
          </a:p>
        </p:txBody>
      </p:sp>
      <p:sp>
        <p:nvSpPr>
          <p:cNvPr id="3" name="Rectangle 2"/>
          <p:cNvSpPr/>
          <p:nvPr/>
        </p:nvSpPr>
        <p:spPr>
          <a:xfrm>
            <a:off x="323528" y="1556792"/>
            <a:ext cx="8424936" cy="1200329"/>
          </a:xfrm>
          <a:prstGeom prst="rect">
            <a:avLst/>
          </a:prstGeom>
        </p:spPr>
        <p:txBody>
          <a:bodyPr wrap="square">
            <a:spAutoFit/>
          </a:bodyPr>
          <a:lstStyle/>
          <a:p>
            <a:r>
              <a:rPr lang="en-GB" dirty="0">
                <a:latin typeface="SassoonPrimaryInfant" pitchFamily="2" charset="0"/>
              </a:rPr>
              <a:t>Draw lines to match each sentence with its correct type. </a:t>
            </a:r>
            <a:endParaRPr lang="en-GB" dirty="0" smtClean="0">
              <a:latin typeface="SassoonPrimaryInfant" pitchFamily="2" charset="0"/>
            </a:endParaRPr>
          </a:p>
          <a:p>
            <a:r>
              <a:rPr lang="en-GB" dirty="0" smtClean="0">
                <a:latin typeface="SassoonPrimaryInfant" pitchFamily="2" charset="0"/>
              </a:rPr>
              <a:t>The </a:t>
            </a:r>
            <a:r>
              <a:rPr lang="en-GB" dirty="0">
                <a:latin typeface="SassoonPrimaryInfant" pitchFamily="2" charset="0"/>
              </a:rPr>
              <a:t>first one has been done for you. </a:t>
            </a:r>
            <a:endParaRPr lang="en-GB" dirty="0" smtClean="0">
              <a:latin typeface="SassoonPrimaryInfant" pitchFamily="2" charset="0"/>
            </a:endParaRPr>
          </a:p>
          <a:p>
            <a:endParaRPr lang="en-GB" dirty="0">
              <a:latin typeface="SassoonPrimaryInfant" pitchFamily="2" charset="0"/>
            </a:endParaRPr>
          </a:p>
          <a:p>
            <a:endParaRPr lang="en-GB" dirty="0" smtClean="0">
              <a:latin typeface="SassoonPrimaryInfant" pitchFamily="2" charset="0"/>
            </a:endParaRPr>
          </a:p>
        </p:txBody>
      </p:sp>
      <p:sp>
        <p:nvSpPr>
          <p:cNvPr id="4" name="TextBox 3"/>
          <p:cNvSpPr txBox="1"/>
          <p:nvPr/>
        </p:nvSpPr>
        <p:spPr>
          <a:xfrm>
            <a:off x="492413" y="2699740"/>
            <a:ext cx="2232248" cy="369332"/>
          </a:xfrm>
          <a:prstGeom prst="rect">
            <a:avLst/>
          </a:prstGeom>
          <a:noFill/>
          <a:ln>
            <a:solidFill>
              <a:schemeClr val="accent1"/>
            </a:solidFill>
          </a:ln>
        </p:spPr>
        <p:txBody>
          <a:bodyPr wrap="square" rtlCol="0">
            <a:spAutoFit/>
          </a:bodyPr>
          <a:lstStyle/>
          <a:p>
            <a:r>
              <a:rPr lang="en-GB">
                <a:latin typeface="SassoonPrimaryInfant" pitchFamily="2" charset="0"/>
              </a:rPr>
              <a:t>How terrible!</a:t>
            </a:r>
            <a:endParaRPr lang="en-GB" dirty="0"/>
          </a:p>
        </p:txBody>
      </p:sp>
      <p:sp>
        <p:nvSpPr>
          <p:cNvPr id="5" name="TextBox 4"/>
          <p:cNvSpPr txBox="1"/>
          <p:nvPr/>
        </p:nvSpPr>
        <p:spPr>
          <a:xfrm>
            <a:off x="4139952" y="2657037"/>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Question</a:t>
            </a:r>
            <a:endParaRPr lang="en-GB" dirty="0"/>
          </a:p>
        </p:txBody>
      </p:sp>
      <p:sp>
        <p:nvSpPr>
          <p:cNvPr id="6" name="TextBox 5"/>
          <p:cNvSpPr txBox="1"/>
          <p:nvPr/>
        </p:nvSpPr>
        <p:spPr>
          <a:xfrm>
            <a:off x="527459" y="3441790"/>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Don’t drop the eggs.</a:t>
            </a:r>
            <a:endParaRPr lang="en-GB" dirty="0"/>
          </a:p>
        </p:txBody>
      </p:sp>
      <p:sp>
        <p:nvSpPr>
          <p:cNvPr id="7" name="TextBox 6"/>
          <p:cNvSpPr txBox="1"/>
          <p:nvPr/>
        </p:nvSpPr>
        <p:spPr>
          <a:xfrm>
            <a:off x="4108899" y="3437773"/>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Exclamation</a:t>
            </a:r>
            <a:endParaRPr lang="en-GB" dirty="0"/>
          </a:p>
        </p:txBody>
      </p:sp>
      <p:sp>
        <p:nvSpPr>
          <p:cNvPr id="8" name="TextBox 7"/>
          <p:cNvSpPr txBox="1"/>
          <p:nvPr/>
        </p:nvSpPr>
        <p:spPr>
          <a:xfrm>
            <a:off x="525106" y="4181186"/>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I’ve broken an egg.</a:t>
            </a:r>
            <a:endParaRPr lang="en-GB" dirty="0"/>
          </a:p>
        </p:txBody>
      </p:sp>
      <p:sp>
        <p:nvSpPr>
          <p:cNvPr id="9" name="TextBox 8"/>
          <p:cNvSpPr txBox="1"/>
          <p:nvPr/>
        </p:nvSpPr>
        <p:spPr>
          <a:xfrm>
            <a:off x="4106358" y="4181186"/>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Command</a:t>
            </a:r>
            <a:endParaRPr lang="en-GB" dirty="0"/>
          </a:p>
        </p:txBody>
      </p:sp>
      <p:sp>
        <p:nvSpPr>
          <p:cNvPr id="10" name="TextBox 9"/>
          <p:cNvSpPr txBox="1"/>
          <p:nvPr/>
        </p:nvSpPr>
        <p:spPr>
          <a:xfrm>
            <a:off x="492413" y="4927502"/>
            <a:ext cx="2750749" cy="646331"/>
          </a:xfrm>
          <a:prstGeom prst="rect">
            <a:avLst/>
          </a:prstGeom>
          <a:noFill/>
          <a:ln>
            <a:solidFill>
              <a:schemeClr val="accent1"/>
            </a:solidFill>
          </a:ln>
        </p:spPr>
        <p:txBody>
          <a:bodyPr wrap="square" rtlCol="0">
            <a:spAutoFit/>
          </a:bodyPr>
          <a:lstStyle/>
          <a:p>
            <a:r>
              <a:rPr lang="en-GB" dirty="0">
                <a:latin typeface="SassoonPrimaryInfant" pitchFamily="2" charset="0"/>
              </a:rPr>
              <a:t>How will I get another for our breakfast?</a:t>
            </a:r>
            <a:endParaRPr lang="en-GB" dirty="0"/>
          </a:p>
        </p:txBody>
      </p:sp>
      <p:sp>
        <p:nvSpPr>
          <p:cNvPr id="11" name="TextBox 10"/>
          <p:cNvSpPr txBox="1"/>
          <p:nvPr/>
        </p:nvSpPr>
        <p:spPr>
          <a:xfrm>
            <a:off x="4106358" y="4924599"/>
            <a:ext cx="2232248" cy="369332"/>
          </a:xfrm>
          <a:prstGeom prst="rect">
            <a:avLst/>
          </a:prstGeom>
          <a:noFill/>
          <a:ln>
            <a:solidFill>
              <a:schemeClr val="accent1"/>
            </a:solidFill>
          </a:ln>
        </p:spPr>
        <p:txBody>
          <a:bodyPr wrap="square" rtlCol="0">
            <a:spAutoFit/>
          </a:bodyPr>
          <a:lstStyle/>
          <a:p>
            <a:r>
              <a:rPr lang="en-GB" dirty="0">
                <a:latin typeface="SassoonPrimaryInfant" pitchFamily="2" charset="0"/>
              </a:rPr>
              <a:t>Statement</a:t>
            </a:r>
          </a:p>
        </p:txBody>
      </p:sp>
      <p:cxnSp>
        <p:nvCxnSpPr>
          <p:cNvPr id="13" name="Straight Arrow Connector 12"/>
          <p:cNvCxnSpPr>
            <a:stCxn id="4" idx="3"/>
            <a:endCxn id="7" idx="1"/>
          </p:cNvCxnSpPr>
          <p:nvPr/>
        </p:nvCxnSpPr>
        <p:spPr>
          <a:xfrm>
            <a:off x="2724661" y="2884406"/>
            <a:ext cx="1384238" cy="738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77498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2400" cy="2007096"/>
          </a:xfrm>
        </p:spPr>
        <p:txBody>
          <a:bodyPr>
            <a:noAutofit/>
          </a:bodyPr>
          <a:lstStyle/>
          <a:p>
            <a:r>
              <a:rPr lang="en-GB" sz="2400" dirty="0">
                <a:solidFill>
                  <a:schemeClr val="tx1"/>
                </a:solidFill>
                <a:latin typeface="SassoonPrimaryInfant" pitchFamily="2" charset="0"/>
              </a:rPr>
              <a:t>Look at what Mary and John are saying. The words Don’t, I’ve and I’ll all have an apostrophe ( ’ ). </a:t>
            </a:r>
            <a:r>
              <a:rPr lang="en-GB" sz="2400" dirty="0" smtClean="0">
                <a:solidFill>
                  <a:schemeClr val="tx1"/>
                </a:solidFill>
                <a:latin typeface="SassoonPrimaryInfant" pitchFamily="2" charset="0"/>
              </a:rPr>
              <a:t/>
            </a:r>
            <a:br>
              <a:rPr lang="en-GB" sz="2400" dirty="0" smtClean="0">
                <a:solidFill>
                  <a:schemeClr val="tx1"/>
                </a:solidFill>
                <a:latin typeface="SassoonPrimaryInfant" pitchFamily="2" charset="0"/>
              </a:rPr>
            </a:br>
            <a:r>
              <a:rPr lang="en-GB" sz="2400" dirty="0" smtClean="0">
                <a:solidFill>
                  <a:schemeClr val="tx1"/>
                </a:solidFill>
                <a:latin typeface="SassoonPrimaryInfant" pitchFamily="2" charset="0"/>
              </a:rPr>
              <a:t>In </a:t>
            </a:r>
            <a:r>
              <a:rPr lang="en-GB" sz="2400" dirty="0">
                <a:solidFill>
                  <a:schemeClr val="tx1"/>
                </a:solidFill>
                <a:latin typeface="SassoonPrimaryInfant" pitchFamily="2" charset="0"/>
              </a:rPr>
              <a:t>the table, write in full each of the words with an apostrophe. </a:t>
            </a:r>
            <a:r>
              <a:rPr lang="en-GB" sz="2400" dirty="0" smtClean="0">
                <a:solidFill>
                  <a:schemeClr val="tx1"/>
                </a:solidFill>
                <a:latin typeface="SassoonPrimaryInfant" pitchFamily="2" charset="0"/>
              </a:rPr>
              <a:t/>
            </a:r>
            <a:br>
              <a:rPr lang="en-GB" sz="2400" dirty="0" smtClean="0">
                <a:solidFill>
                  <a:schemeClr val="tx1"/>
                </a:solidFill>
                <a:latin typeface="SassoonPrimaryInfant" pitchFamily="2" charset="0"/>
              </a:rPr>
            </a:br>
            <a:r>
              <a:rPr lang="en-GB" sz="2400" dirty="0" smtClean="0">
                <a:solidFill>
                  <a:schemeClr val="tx1"/>
                </a:solidFill>
                <a:latin typeface="SassoonPrimaryInfant" pitchFamily="2" charset="0"/>
              </a:rPr>
              <a:t>The </a:t>
            </a:r>
            <a:r>
              <a:rPr lang="en-GB" sz="2400" dirty="0">
                <a:solidFill>
                  <a:schemeClr val="tx1"/>
                </a:solidFill>
                <a:latin typeface="SassoonPrimaryInfant" pitchFamily="2" charset="0"/>
              </a:rPr>
              <a:t>first one has been done for you.</a:t>
            </a:r>
          </a:p>
        </p:txBody>
      </p:sp>
      <p:graphicFrame>
        <p:nvGraphicFramePr>
          <p:cNvPr id="3" name="Table 2"/>
          <p:cNvGraphicFramePr>
            <a:graphicFrameLocks noGrp="1"/>
          </p:cNvGraphicFramePr>
          <p:nvPr>
            <p:extLst>
              <p:ext uri="{D42A27DB-BD31-4B8C-83A1-F6EECF244321}">
                <p14:modId xmlns:p14="http://schemas.microsoft.com/office/powerpoint/2010/main" xmlns="" val="1884447424"/>
              </p:ext>
            </p:extLst>
          </p:nvPr>
        </p:nvGraphicFramePr>
        <p:xfrm>
          <a:off x="1259632" y="2708920"/>
          <a:ext cx="6408712" cy="3553290"/>
        </p:xfrm>
        <a:graphic>
          <a:graphicData uri="http://schemas.openxmlformats.org/drawingml/2006/table">
            <a:tbl>
              <a:tblPr firstRow="1" bandRow="1">
                <a:tableStyleId>{5C22544A-7EE6-4342-B048-85BDC9FD1C3A}</a:tableStyleId>
              </a:tblPr>
              <a:tblGrid>
                <a:gridCol w="3204356"/>
                <a:gridCol w="3204356"/>
              </a:tblGrid>
              <a:tr h="810090">
                <a:tc>
                  <a:txBody>
                    <a:bodyPr/>
                    <a:lstStyle/>
                    <a:p>
                      <a:r>
                        <a:rPr lang="en-GB" sz="2000" dirty="0" smtClean="0">
                          <a:solidFill>
                            <a:schemeClr val="tx1"/>
                          </a:solidFill>
                          <a:latin typeface="SassoonPrimaryInfant" pitchFamily="2" charset="0"/>
                        </a:rPr>
                        <a:t>Word with an apostrophe</a:t>
                      </a:r>
                      <a:endParaRPr lang="en-GB" sz="2000" dirty="0">
                        <a:solidFill>
                          <a:schemeClr val="tx1"/>
                        </a:solidFill>
                        <a:latin typeface="SassoonPrimaryInfant" pitchFamily="2" charset="0"/>
                      </a:endParaRPr>
                    </a:p>
                  </a:txBody>
                  <a:tcPr/>
                </a:tc>
                <a:tc>
                  <a:txBody>
                    <a:bodyPr/>
                    <a:lstStyle/>
                    <a:p>
                      <a:r>
                        <a:rPr lang="en-GB" sz="2000" dirty="0" smtClean="0">
                          <a:solidFill>
                            <a:schemeClr val="tx1"/>
                          </a:solidFill>
                          <a:latin typeface="SassoonPrimaryInfant" pitchFamily="2" charset="0"/>
                        </a:rPr>
                        <a:t>Words in full</a:t>
                      </a:r>
                      <a:endParaRPr lang="en-GB" sz="2000" dirty="0">
                        <a:solidFill>
                          <a:schemeClr val="tx1"/>
                        </a:solidFill>
                        <a:latin typeface="SassoonPrimaryInfant" pitchFamily="2" charset="0"/>
                      </a:endParaRPr>
                    </a:p>
                  </a:txBody>
                  <a:tcPr/>
                </a:tc>
              </a:tr>
              <a:tr h="810090">
                <a:tc>
                  <a:txBody>
                    <a:bodyPr/>
                    <a:lstStyle/>
                    <a:p>
                      <a:r>
                        <a:rPr lang="en-GB" sz="3600" dirty="0" smtClean="0">
                          <a:latin typeface="SassoonPrimaryInfant" pitchFamily="2" charset="0"/>
                        </a:rPr>
                        <a:t>Don’t</a:t>
                      </a:r>
                      <a:endParaRPr lang="en-GB" sz="3600" dirty="0">
                        <a:latin typeface="SassoonPrimaryInfant"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prstClr val="black"/>
                          </a:solidFill>
                          <a:effectLst/>
                          <a:uLnTx/>
                          <a:uFillTx/>
                          <a:latin typeface="SassoonPrimaryInfant" pitchFamily="2" charset="0"/>
                        </a:rPr>
                        <a:t>Do not</a:t>
                      </a:r>
                    </a:p>
                    <a:p>
                      <a:endParaRPr lang="en-GB" dirty="0"/>
                    </a:p>
                  </a:txBody>
                  <a:tcPr/>
                </a:tc>
              </a:tr>
              <a:tr h="810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prstClr val="black"/>
                          </a:solidFill>
                          <a:effectLst/>
                          <a:uLnTx/>
                          <a:uFillTx/>
                          <a:latin typeface="SassoonPrimaryInfant" pitchFamily="2" charset="0"/>
                        </a:rPr>
                        <a:t>I’ve</a:t>
                      </a:r>
                    </a:p>
                    <a:p>
                      <a:endParaRPr lang="en-GB" dirty="0"/>
                    </a:p>
                  </a:txBody>
                  <a:tcPr/>
                </a:tc>
                <a:tc>
                  <a:txBody>
                    <a:bodyPr/>
                    <a:lstStyle/>
                    <a:p>
                      <a:endParaRPr lang="en-GB"/>
                    </a:p>
                  </a:txBody>
                  <a:tcPr/>
                </a:tc>
              </a:tr>
              <a:tr h="810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prstClr val="black"/>
                          </a:solidFill>
                          <a:effectLst/>
                          <a:uLnTx/>
                          <a:uFillTx/>
                          <a:latin typeface="SassoonPrimaryInfant" pitchFamily="2" charset="0"/>
                        </a:rPr>
                        <a:t>I’ll</a:t>
                      </a:r>
                    </a:p>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xmlns="" val="22013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772400" cy="1152128"/>
          </a:xfrm>
        </p:spPr>
        <p:txBody>
          <a:bodyPr>
            <a:noAutofit/>
          </a:bodyPr>
          <a:lstStyle/>
          <a:p>
            <a:r>
              <a:rPr lang="en-GB" sz="3200" dirty="0">
                <a:solidFill>
                  <a:schemeClr val="accent1"/>
                </a:solidFill>
                <a:latin typeface="SassoonPrimaryInfant" pitchFamily="2" charset="0"/>
              </a:rPr>
              <a:t>Tick two sentences that are correct</a:t>
            </a:r>
            <a:r>
              <a:rPr lang="en-GB" sz="3200" dirty="0" smtClean="0">
                <a:solidFill>
                  <a:schemeClr val="accent1"/>
                </a:solidFill>
                <a:latin typeface="SassoonPrimaryInfant" pitchFamily="2" charset="0"/>
              </a:rPr>
              <a:t>.</a:t>
            </a:r>
            <a:br>
              <a:rPr lang="en-GB" sz="3200" dirty="0" smtClean="0">
                <a:solidFill>
                  <a:schemeClr val="accent1"/>
                </a:solidFill>
                <a:latin typeface="SassoonPrimaryInfant" pitchFamily="2" charset="0"/>
              </a:rPr>
            </a:br>
            <a:r>
              <a:rPr lang="en-GB" sz="3200" dirty="0" smtClean="0">
                <a:solidFill>
                  <a:schemeClr val="tx1"/>
                </a:solidFill>
                <a:latin typeface="SassoonPrimaryInfant" pitchFamily="2" charset="0"/>
              </a:rPr>
              <a:t/>
            </a:r>
            <a:br>
              <a:rPr lang="en-GB" sz="3200" dirty="0" smtClean="0">
                <a:solidFill>
                  <a:schemeClr val="tx1"/>
                </a:solidFill>
                <a:latin typeface="SassoonPrimaryInfant" pitchFamily="2" charset="0"/>
              </a:rPr>
            </a:br>
            <a:endParaRPr lang="en-GB" sz="3600" dirty="0">
              <a:solidFill>
                <a:schemeClr val="tx1"/>
              </a:solidFill>
              <a:latin typeface="SassoonPrimaryInfant" pitchFamily="2" charset="0"/>
            </a:endParaRPr>
          </a:p>
        </p:txBody>
      </p:sp>
      <p:sp>
        <p:nvSpPr>
          <p:cNvPr id="5" name="Rectangle 4"/>
          <p:cNvSpPr/>
          <p:nvPr/>
        </p:nvSpPr>
        <p:spPr>
          <a:xfrm>
            <a:off x="467544" y="1340768"/>
            <a:ext cx="7128792" cy="4401205"/>
          </a:xfrm>
          <a:prstGeom prst="rect">
            <a:avLst/>
          </a:prstGeom>
        </p:spPr>
        <p:txBody>
          <a:bodyPr wrap="square">
            <a:spAutoFit/>
          </a:bodyPr>
          <a:lstStyle/>
          <a:p>
            <a:r>
              <a:rPr lang="en-GB" sz="2800" dirty="0">
                <a:latin typeface="SassoonPrimaryInfant" pitchFamily="2" charset="0"/>
              </a:rPr>
              <a:t>The children is waiting for the rain to stop. </a:t>
            </a:r>
            <a:endParaRPr lang="en-GB" sz="2800" dirty="0" smtClean="0">
              <a:latin typeface="SassoonPrimaryInfant" pitchFamily="2" charset="0"/>
            </a:endParaRPr>
          </a:p>
          <a:p>
            <a:endParaRPr lang="en-GB" sz="2800" dirty="0" smtClean="0">
              <a:latin typeface="SassoonPrimaryInfant" pitchFamily="2" charset="0"/>
            </a:endParaRPr>
          </a:p>
          <a:p>
            <a:endParaRPr lang="en-GB" sz="2800" dirty="0">
              <a:latin typeface="SassoonPrimaryInfant" pitchFamily="2" charset="0"/>
            </a:endParaRPr>
          </a:p>
          <a:p>
            <a:r>
              <a:rPr lang="en-GB" sz="2800" dirty="0" smtClean="0">
                <a:latin typeface="SassoonPrimaryInfant" pitchFamily="2" charset="0"/>
              </a:rPr>
              <a:t>Holly </a:t>
            </a:r>
            <a:r>
              <a:rPr lang="en-GB" sz="2800" dirty="0">
                <a:latin typeface="SassoonPrimaryInfant" pitchFamily="2" charset="0"/>
              </a:rPr>
              <a:t>is waiting for another turn on the swings</a:t>
            </a:r>
            <a:r>
              <a:rPr lang="en-GB" sz="2800" dirty="0" smtClean="0">
                <a:latin typeface="SassoonPrimaryInfant" pitchFamily="2" charset="0"/>
              </a:rPr>
              <a:t>.</a:t>
            </a:r>
          </a:p>
          <a:p>
            <a:r>
              <a:rPr lang="en-GB" sz="2800" dirty="0" smtClean="0">
                <a:latin typeface="SassoonPrimaryInfant" pitchFamily="2" charset="0"/>
              </a:rPr>
              <a:t> </a:t>
            </a:r>
          </a:p>
          <a:p>
            <a:endParaRPr lang="en-GB" sz="2800" dirty="0">
              <a:latin typeface="SassoonPrimaryInfant" pitchFamily="2" charset="0"/>
            </a:endParaRPr>
          </a:p>
          <a:p>
            <a:r>
              <a:rPr lang="en-GB" sz="2800" dirty="0" smtClean="0">
                <a:latin typeface="SassoonPrimaryInfant" pitchFamily="2" charset="0"/>
              </a:rPr>
              <a:t>I </a:t>
            </a:r>
            <a:r>
              <a:rPr lang="en-GB" sz="2800" dirty="0">
                <a:latin typeface="SassoonPrimaryInfant" pitchFamily="2" charset="0"/>
              </a:rPr>
              <a:t>am waiting until lunchtime. </a:t>
            </a:r>
            <a:endParaRPr lang="en-GB" sz="2800" dirty="0" smtClean="0">
              <a:latin typeface="SassoonPrimaryInfant" pitchFamily="2" charset="0"/>
            </a:endParaRPr>
          </a:p>
          <a:p>
            <a:endParaRPr lang="en-GB" sz="2800" dirty="0" smtClean="0">
              <a:latin typeface="SassoonPrimaryInfant" pitchFamily="2" charset="0"/>
            </a:endParaRPr>
          </a:p>
          <a:p>
            <a:endParaRPr lang="en-GB" sz="2800" dirty="0">
              <a:latin typeface="SassoonPrimaryInfant" pitchFamily="2" charset="0"/>
            </a:endParaRPr>
          </a:p>
          <a:p>
            <a:r>
              <a:rPr lang="en-GB" sz="2800" dirty="0" smtClean="0">
                <a:latin typeface="SassoonPrimaryInfant" pitchFamily="2" charset="0"/>
              </a:rPr>
              <a:t>He </a:t>
            </a:r>
            <a:r>
              <a:rPr lang="en-GB" sz="2800" dirty="0">
                <a:latin typeface="SassoonPrimaryInfant" pitchFamily="2" charset="0"/>
              </a:rPr>
              <a:t>are waiting for the bus every day</a:t>
            </a:r>
          </a:p>
        </p:txBody>
      </p:sp>
      <p:sp>
        <p:nvSpPr>
          <p:cNvPr id="6" name="Rectangle 5"/>
          <p:cNvSpPr/>
          <p:nvPr/>
        </p:nvSpPr>
        <p:spPr>
          <a:xfrm>
            <a:off x="8028384" y="1340768"/>
            <a:ext cx="79208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028384" y="2420888"/>
            <a:ext cx="79208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028384" y="3766953"/>
            <a:ext cx="79208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8028384" y="4869160"/>
            <a:ext cx="79208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732594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580"/>
            <a:ext cx="8280920" cy="5786199"/>
          </a:xfrm>
          <a:prstGeom prst="rect">
            <a:avLst/>
          </a:prstGeom>
          <a:noFill/>
        </p:spPr>
        <p:txBody>
          <a:bodyPr wrap="square" rtlCol="0">
            <a:spAutoFit/>
          </a:bodyPr>
          <a:lstStyle/>
          <a:p>
            <a:pPr algn="ctr"/>
            <a:r>
              <a:rPr lang="en-GB" sz="4400" b="1" dirty="0" smtClean="0">
                <a:latin typeface="SassoonPrimaryInfant" pitchFamily="2" charset="0"/>
              </a:rPr>
              <a:t>Key words</a:t>
            </a:r>
          </a:p>
          <a:p>
            <a:endParaRPr lang="en-GB" dirty="0" smtClean="0">
              <a:latin typeface="SassoonPrimaryInfant" pitchFamily="2" charset="0"/>
            </a:endParaRPr>
          </a:p>
          <a:p>
            <a:pPr>
              <a:buFont typeface="Wingdings" pitchFamily="2" charset="2"/>
              <a:buChar char="Ø"/>
            </a:pPr>
            <a:r>
              <a:rPr lang="en-GB" sz="2800" dirty="0" smtClean="0">
                <a:latin typeface="SassoonPrimaryInfant" pitchFamily="2" charset="0"/>
              </a:rPr>
              <a:t>Key words (high frequency words) which children need to learn;</a:t>
            </a:r>
          </a:p>
          <a:p>
            <a:pPr>
              <a:buFont typeface="Wingdings" pitchFamily="2" charset="2"/>
              <a:buChar char="Ø"/>
            </a:pPr>
            <a:endParaRPr lang="en-GB" sz="2800" dirty="0" smtClean="0">
              <a:latin typeface="SassoonPrimaryInfant" pitchFamily="2" charset="0"/>
            </a:endParaRPr>
          </a:p>
          <a:p>
            <a:pPr>
              <a:buFont typeface="Wingdings" pitchFamily="2" charset="2"/>
              <a:buChar char="Ø"/>
            </a:pPr>
            <a:r>
              <a:rPr lang="en-GB" sz="2800" dirty="0" smtClean="0">
                <a:latin typeface="SassoonPrimaryInfant" pitchFamily="2" charset="0"/>
              </a:rPr>
              <a:t>Many have irregular spellings;</a:t>
            </a:r>
          </a:p>
          <a:p>
            <a:pPr>
              <a:buFont typeface="Wingdings" pitchFamily="2" charset="2"/>
              <a:buChar char="Ø"/>
            </a:pPr>
            <a:endParaRPr lang="en-GB" sz="2800" dirty="0" smtClean="0">
              <a:latin typeface="SassoonPrimaryInfant" pitchFamily="2" charset="0"/>
            </a:endParaRPr>
          </a:p>
          <a:p>
            <a:pPr>
              <a:buFont typeface="Wingdings" pitchFamily="2" charset="2"/>
              <a:buChar char="Ø"/>
            </a:pPr>
            <a:r>
              <a:rPr lang="en-GB" sz="2800" dirty="0" smtClean="0">
                <a:latin typeface="SassoonPrimaryInfant" pitchFamily="2" charset="0"/>
              </a:rPr>
              <a:t>There are 2 sets of key words: a reception list and a key stage one list;</a:t>
            </a:r>
          </a:p>
          <a:p>
            <a:pPr>
              <a:buFont typeface="Wingdings" pitchFamily="2" charset="2"/>
              <a:buChar char="Ø"/>
            </a:pPr>
            <a:endParaRPr lang="en-GB" sz="2800" dirty="0" smtClean="0">
              <a:latin typeface="SassoonPrimaryInfant" pitchFamily="2" charset="0"/>
            </a:endParaRPr>
          </a:p>
          <a:p>
            <a:pPr>
              <a:buFont typeface="Wingdings" pitchFamily="2" charset="2"/>
              <a:buChar char="Ø"/>
            </a:pPr>
            <a:r>
              <a:rPr lang="en-GB" sz="2800" dirty="0" smtClean="0">
                <a:latin typeface="SassoonPrimaryInfant" pitchFamily="2" charset="0"/>
              </a:rPr>
              <a:t>First, recognising and saying word;</a:t>
            </a:r>
          </a:p>
          <a:p>
            <a:pPr>
              <a:buFont typeface="Wingdings" pitchFamily="2" charset="2"/>
              <a:buChar char="Ø"/>
            </a:pPr>
            <a:endParaRPr lang="en-GB" sz="2800" dirty="0" smtClean="0">
              <a:latin typeface="SassoonPrimaryInfant" pitchFamily="2" charset="0"/>
            </a:endParaRPr>
          </a:p>
          <a:p>
            <a:pPr>
              <a:buFont typeface="Wingdings" pitchFamily="2" charset="2"/>
              <a:buChar char="Ø"/>
            </a:pPr>
            <a:r>
              <a:rPr lang="en-GB" sz="2800" dirty="0" smtClean="0">
                <a:latin typeface="SassoonPrimaryInfant" pitchFamily="2" charset="0"/>
              </a:rPr>
              <a:t>Then they can move onto writing the word.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908720"/>
            <a:ext cx="5976664" cy="2246769"/>
          </a:xfrm>
          <a:prstGeom prst="rect">
            <a:avLst/>
          </a:prstGeom>
          <a:noFill/>
        </p:spPr>
        <p:txBody>
          <a:bodyPr wrap="square" rtlCol="0">
            <a:spAutoFit/>
          </a:bodyPr>
          <a:lstStyle/>
          <a:p>
            <a:pPr algn="ctr"/>
            <a:r>
              <a:rPr lang="en-GB" sz="3200" b="1" dirty="0" smtClean="0">
                <a:latin typeface="SassoonPrimaryInfant" pitchFamily="2" charset="0"/>
              </a:rPr>
              <a:t>Reception list</a:t>
            </a:r>
          </a:p>
          <a:p>
            <a:pPr algn="ctr"/>
            <a:endParaRPr lang="en-GB" b="1" dirty="0" smtClean="0">
              <a:latin typeface="Garamond" pitchFamily="18" charset="0"/>
            </a:endParaRPr>
          </a:p>
          <a:p>
            <a:pPr algn="ctr"/>
            <a:endParaRPr lang="en-GB" b="1" dirty="0" smtClean="0">
              <a:latin typeface="Garamond" pitchFamily="18" charset="0"/>
            </a:endParaRPr>
          </a:p>
          <a:p>
            <a:pPr algn="ctr"/>
            <a:endParaRPr lang="en-GB" b="1" dirty="0" smtClean="0">
              <a:latin typeface="Garamond" pitchFamily="18" charset="0"/>
            </a:endParaRPr>
          </a:p>
          <a:p>
            <a:pPr algn="ctr"/>
            <a:endParaRPr lang="en-GB" b="1" dirty="0" smtClean="0">
              <a:latin typeface="Garamond" pitchFamily="18" charset="0"/>
            </a:endParaRPr>
          </a:p>
          <a:p>
            <a:pPr algn="ctr"/>
            <a:endParaRPr lang="en-GB" b="1" dirty="0" smtClean="0">
              <a:latin typeface="Garamond" pitchFamily="18" charset="0"/>
            </a:endParaRPr>
          </a:p>
          <a:p>
            <a:pPr algn="ctr"/>
            <a:endParaRPr lang="en-GB" b="1" dirty="0" smtClean="0">
              <a:latin typeface="Garamond" pitchFamily="18" charset="0"/>
            </a:endParaRPr>
          </a:p>
        </p:txBody>
      </p:sp>
      <p:graphicFrame>
        <p:nvGraphicFramePr>
          <p:cNvPr id="6" name="Table 5"/>
          <p:cNvGraphicFramePr>
            <a:graphicFrameLocks noGrp="1"/>
          </p:cNvGraphicFramePr>
          <p:nvPr/>
        </p:nvGraphicFramePr>
        <p:xfrm>
          <a:off x="323532" y="1556793"/>
          <a:ext cx="8496936" cy="5045564"/>
        </p:xfrm>
        <a:graphic>
          <a:graphicData uri="http://schemas.openxmlformats.org/drawingml/2006/table">
            <a:tbl>
              <a:tblPr/>
              <a:tblGrid>
                <a:gridCol w="849476"/>
                <a:gridCol w="849476"/>
                <a:gridCol w="849476"/>
                <a:gridCol w="849476"/>
                <a:gridCol w="849476"/>
                <a:gridCol w="849476"/>
                <a:gridCol w="850020"/>
                <a:gridCol w="850020"/>
                <a:gridCol w="850020"/>
                <a:gridCol w="850020"/>
              </a:tblGrid>
              <a:tr h="480010">
                <a:tc>
                  <a:txBody>
                    <a:bodyPr/>
                    <a:lstStyle/>
                    <a:p>
                      <a:pPr algn="ctr">
                        <a:lnSpc>
                          <a:spcPct val="115000"/>
                        </a:lnSpc>
                        <a:spcAft>
                          <a:spcPts val="0"/>
                        </a:spcAft>
                      </a:pPr>
                      <a:r>
                        <a:rPr lang="en-GB" sz="1600" dirty="0">
                          <a:latin typeface="SassoonPrimaryInfant"/>
                          <a:ea typeface="Calibri"/>
                          <a:cs typeface="Times New Roman"/>
                        </a:rPr>
                        <a:t>is</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it</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in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and</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as</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to</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dirty="0">
                          <a:latin typeface="SassoonPrimaryInfant"/>
                          <a:ea typeface="Calibri"/>
                          <a:cs typeface="Times New Roman"/>
                        </a:rPr>
                        <a:t>no</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go</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I</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mum</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dad</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if</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of</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off</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on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can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am</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had</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get</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big</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him</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back</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not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got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up</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his</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but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put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into</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he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she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me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be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was</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my</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this</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that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they</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you</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her</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all</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will</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are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then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them</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with</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see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for</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now</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down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look</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too</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said </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so</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have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like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some </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come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were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there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little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one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do</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when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out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what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went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it’s</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from</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children</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just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help</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us</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has</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here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444">
                <a:tc>
                  <a:txBody>
                    <a:bodyPr/>
                    <a:lstStyle/>
                    <a:p>
                      <a:pPr algn="ctr">
                        <a:lnSpc>
                          <a:spcPct val="115000"/>
                        </a:lnSpc>
                        <a:spcAft>
                          <a:spcPts val="0"/>
                        </a:spcAft>
                      </a:pPr>
                      <a:r>
                        <a:rPr lang="en-GB" sz="1600">
                          <a:latin typeface="SassoonPrimaryInfant"/>
                          <a:ea typeface="Calibri"/>
                          <a:cs typeface="Times New Roman"/>
                        </a:rPr>
                        <a:t>did</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next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take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time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away</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live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call</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old</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two</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because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10">
                <a:tc>
                  <a:txBody>
                    <a:bodyPr/>
                    <a:lstStyle/>
                    <a:p>
                      <a:pPr algn="ctr">
                        <a:lnSpc>
                          <a:spcPct val="115000"/>
                        </a:lnSpc>
                        <a:spcAft>
                          <a:spcPts val="0"/>
                        </a:spcAft>
                      </a:pPr>
                      <a:r>
                        <a:rPr lang="en-GB" sz="1600">
                          <a:latin typeface="SassoonPrimaryInfant"/>
                          <a:ea typeface="Calibri"/>
                          <a:cs typeface="Times New Roman"/>
                        </a:rPr>
                        <a:t>once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made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came</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last</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latin typeface="SassoonPrimaryInfant"/>
                          <a:ea typeface="Calibri"/>
                          <a:cs typeface="Times New Roman"/>
                        </a:rPr>
                        <a:t>saw</a:t>
                      </a:r>
                      <a:endParaRPr lang="en-GB" sz="120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latin typeface="SassoonPrimaryInfant"/>
                          <a:ea typeface="Calibri"/>
                          <a:cs typeface="Times New Roman"/>
                        </a:rPr>
                        <a:t>make</a:t>
                      </a:r>
                      <a:endParaRPr lang="en-GB" sz="12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15000"/>
                        </a:lnSpc>
                        <a:spcAft>
                          <a:spcPts val="0"/>
                        </a:spcAft>
                      </a:pPr>
                      <a:r>
                        <a:rPr lang="en-GB" sz="1000" dirty="0">
                          <a:latin typeface="SassoonPrimaryInfant"/>
                          <a:ea typeface="Calibri"/>
                          <a:cs typeface="Times New Roman"/>
                        </a:rPr>
                        <a:t>We will begin by recognising each word by sight, as we build up our reading skills. From there, we progress onto being able to spell each word in our writing and continue this into year one.</a:t>
                      </a:r>
                      <a:endParaRPr lang="en-GB" sz="1000" dirty="0">
                        <a:latin typeface="Calibri"/>
                        <a:ea typeface="Calibri"/>
                        <a:cs typeface="Times New Roman"/>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836712"/>
            <a:ext cx="3888432" cy="584775"/>
          </a:xfrm>
          <a:prstGeom prst="rect">
            <a:avLst/>
          </a:prstGeom>
        </p:spPr>
        <p:txBody>
          <a:bodyPr wrap="square">
            <a:spAutoFit/>
          </a:bodyPr>
          <a:lstStyle/>
          <a:p>
            <a:pPr algn="ctr"/>
            <a:r>
              <a:rPr lang="en-GB" sz="3200" b="1" dirty="0" smtClean="0">
                <a:latin typeface="SassoonPrimaryInfant" pitchFamily="2" charset="0"/>
              </a:rPr>
              <a:t>Key Stage One list</a:t>
            </a:r>
          </a:p>
        </p:txBody>
      </p:sp>
      <p:graphicFrame>
        <p:nvGraphicFramePr>
          <p:cNvPr id="4" name="Table 3"/>
          <p:cNvGraphicFramePr>
            <a:graphicFrameLocks noGrp="1"/>
          </p:cNvGraphicFramePr>
          <p:nvPr/>
        </p:nvGraphicFramePr>
        <p:xfrm>
          <a:off x="467544" y="1412776"/>
          <a:ext cx="3096344" cy="5212080"/>
        </p:xfrm>
        <a:graphic>
          <a:graphicData uri="http://schemas.openxmlformats.org/drawingml/2006/table">
            <a:tbl>
              <a:tblPr/>
              <a:tblGrid>
                <a:gridCol w="915328"/>
                <a:gridCol w="929634"/>
                <a:gridCol w="1251382"/>
              </a:tblGrid>
              <a:tr h="213895">
                <a:tc>
                  <a:txBody>
                    <a:bodyPr/>
                    <a:lstStyle/>
                    <a:p>
                      <a:pPr algn="ctr">
                        <a:spcAft>
                          <a:spcPts val="0"/>
                        </a:spcAft>
                      </a:pPr>
                      <a:r>
                        <a:rPr lang="en-GB" sz="1800" dirty="0">
                          <a:latin typeface="+mn-lt"/>
                          <a:ea typeface="Times New Roman"/>
                        </a:rPr>
                        <a:t>about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after</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again</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dirty="0">
                          <a:latin typeface="+mn-lt"/>
                          <a:ea typeface="Times New Roman"/>
                        </a:rPr>
                        <a:t>an</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another</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as</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back</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ball</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be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because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bed</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been</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boy</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brother</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but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by</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call</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came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can’t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could</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did</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do</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don’t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dig</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door</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down</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first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from</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girl</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good</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got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had</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half</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has</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have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help</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her</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here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him</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his</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home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house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how</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if</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jump</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just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last</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laugh</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little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live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love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made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make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man</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algn="ctr">
                        <a:spcAft>
                          <a:spcPts val="0"/>
                        </a:spcAft>
                      </a:pPr>
                      <a:r>
                        <a:rPr lang="en-GB" sz="1800">
                          <a:latin typeface="+mn-lt"/>
                          <a:ea typeface="Times New Roman"/>
                        </a:rPr>
                        <a:t>many</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may</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more</a:t>
                      </a:r>
                    </a:p>
                  </a:txBody>
                  <a:tcPr marL="26737" marR="26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3707904" y="1412776"/>
          <a:ext cx="3024336" cy="5256576"/>
        </p:xfrm>
        <a:graphic>
          <a:graphicData uri="http://schemas.openxmlformats.org/drawingml/2006/table">
            <a:tbl>
              <a:tblPr/>
              <a:tblGrid>
                <a:gridCol w="894040"/>
                <a:gridCol w="908016"/>
                <a:gridCol w="1222280"/>
              </a:tblGrid>
              <a:tr h="292032">
                <a:tc>
                  <a:txBody>
                    <a:bodyPr/>
                    <a:lstStyle/>
                    <a:p>
                      <a:pPr algn="ctr">
                        <a:spcAft>
                          <a:spcPts val="0"/>
                        </a:spcAft>
                      </a:pPr>
                      <a:r>
                        <a:rPr lang="en-GB" sz="1800" dirty="0">
                          <a:latin typeface="+mn-lt"/>
                          <a:ea typeface="Times New Roman"/>
                        </a:rPr>
                        <a:t>much</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must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name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dirty="0">
                          <a:latin typeface="+mn-lt"/>
                          <a:ea typeface="Times New Roman"/>
                        </a:rPr>
                        <a:t>new</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next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night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dirty="0">
                          <a:latin typeface="+mn-lt"/>
                          <a:ea typeface="Times New Roman"/>
                        </a:rPr>
                        <a:t>not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now</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off</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old</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one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or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our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out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over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people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push</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pull</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put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ran</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saw</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school</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seen</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should</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sister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so</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some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take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than</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that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their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them</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then</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there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these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three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time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too</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took</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tree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smtClean="0">
                          <a:latin typeface="+mn-lt"/>
                          <a:ea typeface="Times New Roman"/>
                        </a:rPr>
                        <a:t>your</a:t>
                      </a:r>
                      <a:endParaRPr lang="en-GB" sz="1800" dirty="0">
                        <a:latin typeface="+mn-lt"/>
                        <a:ea typeface="Times New Roman"/>
                      </a:endParaRP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us</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very</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want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water</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way</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were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what</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when</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where</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who</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2">
                <a:tc>
                  <a:txBody>
                    <a:bodyPr/>
                    <a:lstStyle/>
                    <a:p>
                      <a:pPr algn="ctr">
                        <a:spcAft>
                          <a:spcPts val="0"/>
                        </a:spcAft>
                      </a:pPr>
                      <a:r>
                        <a:rPr lang="en-GB" sz="1800">
                          <a:latin typeface="+mn-lt"/>
                          <a:ea typeface="Times New Roman"/>
                        </a:rPr>
                        <a:t>will</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latin typeface="+mn-lt"/>
                          <a:ea typeface="Times New Roman"/>
                        </a:rPr>
                        <a:t>with</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dirty="0">
                          <a:latin typeface="+mn-lt"/>
                          <a:ea typeface="Times New Roman"/>
                        </a:rPr>
                        <a:t>would</a:t>
                      </a:r>
                    </a:p>
                  </a:txBody>
                  <a:tcPr marL="28222" marR="28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6876256" y="1412776"/>
            <a:ext cx="2016224" cy="4308872"/>
          </a:xfrm>
          <a:prstGeom prst="rect">
            <a:avLst/>
          </a:prstGeom>
          <a:noFill/>
        </p:spPr>
        <p:txBody>
          <a:bodyPr wrap="square" rtlCol="0">
            <a:spAutoFit/>
          </a:bodyPr>
          <a:lstStyle/>
          <a:p>
            <a:pPr algn="ctr"/>
            <a:r>
              <a:rPr lang="en-GB" sz="2400" dirty="0" smtClean="0">
                <a:latin typeface="SassoonPrimaryInfant" pitchFamily="2" charset="0"/>
              </a:rPr>
              <a:t>Also:</a:t>
            </a:r>
          </a:p>
          <a:p>
            <a:pPr algn="ctr"/>
            <a:endParaRPr lang="en-GB" sz="1000" dirty="0" smtClean="0">
              <a:latin typeface="SassoonPrimaryInfant" pitchFamily="2" charset="0"/>
            </a:endParaRPr>
          </a:p>
          <a:p>
            <a:pPr>
              <a:buFont typeface="Wingdings" pitchFamily="2" charset="2"/>
              <a:buChar char="ü"/>
            </a:pPr>
            <a:r>
              <a:rPr lang="en-GB" sz="2400" dirty="0" smtClean="0">
                <a:latin typeface="SassoonPrimaryInfant" pitchFamily="2" charset="0"/>
              </a:rPr>
              <a:t>Days of the week;</a:t>
            </a:r>
          </a:p>
          <a:p>
            <a:pPr>
              <a:buFont typeface="Wingdings" pitchFamily="2" charset="2"/>
              <a:buChar char="ü"/>
            </a:pPr>
            <a:endParaRPr lang="en-GB" sz="2400" dirty="0" smtClean="0">
              <a:latin typeface="SassoonPrimaryInfant" pitchFamily="2" charset="0"/>
            </a:endParaRPr>
          </a:p>
          <a:p>
            <a:pPr>
              <a:buFont typeface="Wingdings" pitchFamily="2" charset="2"/>
              <a:buChar char="ü"/>
            </a:pPr>
            <a:r>
              <a:rPr lang="en-GB" sz="2400" dirty="0" smtClean="0">
                <a:latin typeface="SassoonPrimaryInfant" pitchFamily="2" charset="0"/>
              </a:rPr>
              <a:t>Months of the year;</a:t>
            </a:r>
          </a:p>
          <a:p>
            <a:pPr>
              <a:buFont typeface="Wingdings" pitchFamily="2" charset="2"/>
              <a:buChar char="ü"/>
            </a:pPr>
            <a:endParaRPr lang="en-GB" sz="2400" dirty="0" smtClean="0">
              <a:latin typeface="SassoonPrimaryInfant" pitchFamily="2" charset="0"/>
            </a:endParaRPr>
          </a:p>
          <a:p>
            <a:pPr>
              <a:buFont typeface="Wingdings" pitchFamily="2" charset="2"/>
              <a:buChar char="ü"/>
            </a:pPr>
            <a:r>
              <a:rPr lang="en-GB" sz="2400" dirty="0" smtClean="0">
                <a:latin typeface="SassoonPrimaryInfant" pitchFamily="2" charset="0"/>
              </a:rPr>
              <a:t>Colours;</a:t>
            </a:r>
          </a:p>
          <a:p>
            <a:pPr>
              <a:buFont typeface="Wingdings" pitchFamily="2" charset="2"/>
              <a:buChar char="ü"/>
            </a:pPr>
            <a:endParaRPr lang="en-GB" sz="2400" dirty="0" smtClean="0">
              <a:latin typeface="SassoonPrimaryInfant" pitchFamily="2" charset="0"/>
            </a:endParaRPr>
          </a:p>
          <a:p>
            <a:pPr>
              <a:buFont typeface="Wingdings" pitchFamily="2" charset="2"/>
              <a:buChar char="ü"/>
            </a:pPr>
            <a:r>
              <a:rPr lang="en-GB" sz="2400" dirty="0" smtClean="0">
                <a:latin typeface="SassoonPrimaryInfant" pitchFamily="2" charset="0"/>
              </a:rPr>
              <a:t>Numbers to twenty.</a:t>
            </a:r>
            <a:endParaRPr lang="en-GB" sz="2400" dirty="0">
              <a:latin typeface="SassoonPrimaryInfant"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7992888" cy="2123658"/>
          </a:xfrm>
          <a:prstGeom prst="rect">
            <a:avLst/>
          </a:prstGeom>
          <a:noFill/>
        </p:spPr>
        <p:txBody>
          <a:bodyPr wrap="square" rtlCol="0">
            <a:spAutoFit/>
          </a:bodyPr>
          <a:lstStyle/>
          <a:p>
            <a:pPr algn="ctr"/>
            <a:r>
              <a:rPr lang="en-GB" sz="4400" b="1" dirty="0" smtClean="0">
                <a:latin typeface="SassoonPrimaryInfant" pitchFamily="2" charset="0"/>
              </a:rPr>
              <a:t>Comprehension</a:t>
            </a:r>
          </a:p>
          <a:p>
            <a:pPr algn="ctr"/>
            <a:endParaRPr lang="en-GB" sz="4400" b="1" dirty="0" smtClean="0">
              <a:latin typeface="Garamond" pitchFamily="18" charset="0"/>
            </a:endParaRPr>
          </a:p>
          <a:p>
            <a:pPr algn="ctr"/>
            <a:endParaRPr lang="en-GB" sz="4400" b="1" dirty="0">
              <a:latin typeface="Garamond" pitchFamily="18" charset="0"/>
            </a:endParaRPr>
          </a:p>
        </p:txBody>
      </p:sp>
      <p:sp>
        <p:nvSpPr>
          <p:cNvPr id="3" name="TextBox 2"/>
          <p:cNvSpPr txBox="1"/>
          <p:nvPr/>
        </p:nvSpPr>
        <p:spPr>
          <a:xfrm>
            <a:off x="467544" y="1484784"/>
            <a:ext cx="8064896" cy="4524315"/>
          </a:xfrm>
          <a:prstGeom prst="rect">
            <a:avLst/>
          </a:prstGeom>
          <a:noFill/>
        </p:spPr>
        <p:txBody>
          <a:bodyPr wrap="square" rtlCol="0">
            <a:spAutoFit/>
          </a:bodyPr>
          <a:lstStyle/>
          <a:p>
            <a:pPr>
              <a:buFont typeface="Wingdings" pitchFamily="2" charset="2"/>
              <a:buChar char="Ø"/>
            </a:pPr>
            <a:r>
              <a:rPr lang="en-GB" sz="3600" dirty="0" smtClean="0">
                <a:latin typeface="SassoonPrimaryInfant" pitchFamily="2" charset="0"/>
              </a:rPr>
              <a:t>There is more to reading than just decoding words;</a:t>
            </a:r>
          </a:p>
          <a:p>
            <a:pPr>
              <a:buFont typeface="Wingdings" pitchFamily="2" charset="2"/>
              <a:buChar char="Ø"/>
            </a:pPr>
            <a:endParaRPr lang="en-GB" sz="3600" dirty="0" smtClean="0">
              <a:latin typeface="SassoonPrimaryInfant" pitchFamily="2" charset="0"/>
            </a:endParaRPr>
          </a:p>
          <a:p>
            <a:pPr>
              <a:buFont typeface="Wingdings" pitchFamily="2" charset="2"/>
              <a:buChar char="Ø"/>
            </a:pPr>
            <a:r>
              <a:rPr lang="en-GB" sz="3600" dirty="0" smtClean="0">
                <a:latin typeface="SassoonPrimaryInfant" pitchFamily="2" charset="0"/>
              </a:rPr>
              <a:t>Many children read without real understanding;</a:t>
            </a:r>
          </a:p>
          <a:p>
            <a:pPr>
              <a:buFont typeface="Wingdings" pitchFamily="2" charset="2"/>
              <a:buChar char="Ø"/>
            </a:pPr>
            <a:endParaRPr lang="en-GB" sz="3600" dirty="0" smtClean="0">
              <a:latin typeface="SassoonPrimaryInfant" pitchFamily="2" charset="0"/>
            </a:endParaRPr>
          </a:p>
          <a:p>
            <a:pPr>
              <a:buFont typeface="Wingdings" pitchFamily="2" charset="2"/>
              <a:buChar char="Ø"/>
            </a:pPr>
            <a:r>
              <a:rPr lang="en-GB" sz="3600" dirty="0" smtClean="0">
                <a:latin typeface="SassoonPrimaryInfant" pitchFamily="2" charset="0"/>
              </a:rPr>
              <a:t>In order to enjoy books, we need to understand them.</a:t>
            </a:r>
            <a:endParaRPr lang="en-GB" sz="3600" dirty="0">
              <a:latin typeface="SassoonPrimaryInfant"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08720"/>
            <a:ext cx="8568952" cy="5509200"/>
          </a:xfrm>
          <a:prstGeom prst="rect">
            <a:avLst/>
          </a:prstGeom>
          <a:noFill/>
        </p:spPr>
        <p:txBody>
          <a:bodyPr wrap="square" rtlCol="0">
            <a:spAutoFit/>
          </a:bodyPr>
          <a:lstStyle/>
          <a:p>
            <a:pPr algn="ctr"/>
            <a:r>
              <a:rPr lang="en-GB" sz="4400" b="1" dirty="0" smtClean="0">
                <a:latin typeface="SassoonPrimaryInfant" pitchFamily="2" charset="0"/>
              </a:rPr>
              <a:t>Experiencing Texts</a:t>
            </a:r>
          </a:p>
          <a:p>
            <a:endParaRPr lang="en-GB" sz="2800" dirty="0" smtClean="0"/>
          </a:p>
          <a:p>
            <a:r>
              <a:rPr lang="en-GB" sz="2800" dirty="0" smtClean="0">
                <a:latin typeface="SassoonPrimaryInfant" pitchFamily="2" charset="0"/>
              </a:rPr>
              <a:t>From school:</a:t>
            </a:r>
          </a:p>
          <a:p>
            <a:pPr>
              <a:buFont typeface="Wingdings" pitchFamily="2" charset="2"/>
              <a:buChar char="Ø"/>
            </a:pPr>
            <a:r>
              <a:rPr lang="en-GB" sz="2800" dirty="0" smtClean="0">
                <a:latin typeface="SassoonPrimaryInfant" pitchFamily="2" charset="0"/>
              </a:rPr>
              <a:t> Active Reading book;</a:t>
            </a:r>
          </a:p>
          <a:p>
            <a:pPr>
              <a:buFont typeface="Wingdings" pitchFamily="2" charset="2"/>
              <a:buChar char="Ø"/>
            </a:pPr>
            <a:r>
              <a:rPr lang="en-GB" sz="2800" dirty="0" smtClean="0">
                <a:latin typeface="SassoonPrimaryInfant" pitchFamily="2" charset="0"/>
              </a:rPr>
              <a:t> Scheme book</a:t>
            </a:r>
          </a:p>
          <a:p>
            <a:pPr>
              <a:buFont typeface="Wingdings" pitchFamily="2" charset="2"/>
              <a:buChar char="Ø"/>
            </a:pPr>
            <a:r>
              <a:rPr lang="en-GB" sz="2800" dirty="0" smtClean="0">
                <a:latin typeface="SassoonPrimaryInfant" pitchFamily="2" charset="0"/>
              </a:rPr>
              <a:t> Library book</a:t>
            </a:r>
          </a:p>
          <a:p>
            <a:pPr>
              <a:buFont typeface="Wingdings" pitchFamily="2" charset="2"/>
              <a:buChar char="Ø"/>
            </a:pPr>
            <a:endParaRPr lang="en-GB" sz="2800" dirty="0" smtClean="0">
              <a:latin typeface="SassoonPrimaryInfant" pitchFamily="2" charset="0"/>
            </a:endParaRPr>
          </a:p>
          <a:p>
            <a:r>
              <a:rPr lang="en-GB" sz="2800" dirty="0" smtClean="0">
                <a:latin typeface="SassoonPrimaryInfant" pitchFamily="2" charset="0"/>
              </a:rPr>
              <a:t>Elsewhere:</a:t>
            </a:r>
          </a:p>
          <a:p>
            <a:pPr>
              <a:buFont typeface="Wingdings" pitchFamily="2" charset="2"/>
              <a:buChar char="Ø"/>
            </a:pPr>
            <a:r>
              <a:rPr lang="en-GB" sz="2800" dirty="0" smtClean="0">
                <a:latin typeface="SassoonPrimaryInfant" pitchFamily="2" charset="0"/>
              </a:rPr>
              <a:t>Home; </a:t>
            </a:r>
          </a:p>
          <a:p>
            <a:pPr>
              <a:buFont typeface="Wingdings" pitchFamily="2" charset="2"/>
              <a:buChar char="Ø"/>
            </a:pPr>
            <a:r>
              <a:rPr lang="en-GB" sz="2800" dirty="0" smtClean="0">
                <a:latin typeface="SassoonPrimaryInfant" pitchFamily="2" charset="0"/>
              </a:rPr>
              <a:t>Library;</a:t>
            </a:r>
          </a:p>
          <a:p>
            <a:pPr>
              <a:buFont typeface="Wingdings" pitchFamily="2" charset="2"/>
              <a:buChar char="Ø"/>
            </a:pPr>
            <a:r>
              <a:rPr lang="en-GB" sz="2800" dirty="0" smtClean="0">
                <a:latin typeface="SassoonPrimaryInfant" pitchFamily="2" charset="0"/>
              </a:rPr>
              <a:t>Magazines;</a:t>
            </a:r>
          </a:p>
          <a:p>
            <a:pPr>
              <a:buFont typeface="Wingdings" pitchFamily="2" charset="2"/>
              <a:buChar char="Ø"/>
            </a:pPr>
            <a:r>
              <a:rPr lang="en-GB" sz="2800" dirty="0" smtClean="0">
                <a:latin typeface="SassoonPrimaryInfant" pitchFamily="2" charset="0"/>
              </a:rPr>
              <a:t>Signs / adverts.</a:t>
            </a:r>
          </a:p>
        </p:txBody>
      </p:sp>
      <p:sp>
        <p:nvSpPr>
          <p:cNvPr id="4" name="TextBox 3"/>
          <p:cNvSpPr txBox="1"/>
          <p:nvPr/>
        </p:nvSpPr>
        <p:spPr>
          <a:xfrm>
            <a:off x="4860032" y="2780928"/>
            <a:ext cx="3600400" cy="2062103"/>
          </a:xfrm>
          <a:prstGeom prst="rect">
            <a:avLst/>
          </a:prstGeom>
          <a:noFill/>
        </p:spPr>
        <p:txBody>
          <a:bodyPr wrap="square" rtlCol="0">
            <a:spAutoFit/>
          </a:bodyPr>
          <a:lstStyle/>
          <a:p>
            <a:r>
              <a:rPr lang="en-GB" sz="3200" dirty="0" smtClean="0">
                <a:solidFill>
                  <a:srgbClr val="7030A0"/>
                </a:solidFill>
                <a:latin typeface="SassoonPrimaryInfant" pitchFamily="2" charset="0"/>
              </a:rPr>
              <a:t>Look out for the top tips in the reading diary and the beginning of books.</a:t>
            </a:r>
            <a:endParaRPr lang="en-GB" sz="3200" dirty="0">
              <a:solidFill>
                <a:srgbClr val="7030A0"/>
              </a:solidFill>
              <a:latin typeface="SassoonPrimaryInfant"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8143056" cy="2376264"/>
          </a:xfrm>
        </p:spPr>
        <p:txBody>
          <a:bodyPr>
            <a:noAutofit/>
          </a:bodyPr>
          <a:lstStyle/>
          <a:p>
            <a:r>
              <a:rPr lang="en-GB" sz="8800" b="1" dirty="0" smtClean="0">
                <a:solidFill>
                  <a:schemeClr val="tx1">
                    <a:lumMod val="75000"/>
                    <a:lumOff val="25000"/>
                  </a:schemeClr>
                </a:solidFill>
                <a:latin typeface="Garamond" pitchFamily="18" charset="0"/>
              </a:rPr>
              <a:t>Reading</a:t>
            </a:r>
            <a:endParaRPr lang="en-GB" sz="8800" b="1" dirty="0">
              <a:solidFill>
                <a:schemeClr val="tx1">
                  <a:lumMod val="75000"/>
                  <a:lumOff val="25000"/>
                </a:schemeClr>
              </a:solidFill>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764704"/>
            <a:ext cx="6029215" cy="769441"/>
          </a:xfrm>
          <a:prstGeom prst="rect">
            <a:avLst/>
          </a:prstGeom>
        </p:spPr>
        <p:txBody>
          <a:bodyPr wrap="none">
            <a:spAutoFit/>
          </a:bodyPr>
          <a:lstStyle/>
          <a:p>
            <a:r>
              <a:rPr lang="en-GB" sz="4400" b="1" dirty="0" smtClean="0">
                <a:latin typeface="SassoonPrimaryInfant" pitchFamily="2" charset="0"/>
              </a:rPr>
              <a:t>Learning letter sounds</a:t>
            </a:r>
            <a:endParaRPr lang="en-GB" sz="4400" b="1" dirty="0">
              <a:latin typeface="SassoonPrimaryInfant" pitchFamily="2" charset="0"/>
            </a:endParaRPr>
          </a:p>
        </p:txBody>
      </p:sp>
      <p:sp>
        <p:nvSpPr>
          <p:cNvPr id="3" name="Rectangle 2"/>
          <p:cNvSpPr/>
          <p:nvPr/>
        </p:nvSpPr>
        <p:spPr>
          <a:xfrm>
            <a:off x="467544" y="1700808"/>
            <a:ext cx="8280920" cy="5016758"/>
          </a:xfrm>
          <a:prstGeom prst="rect">
            <a:avLst/>
          </a:prstGeom>
        </p:spPr>
        <p:txBody>
          <a:bodyPr wrap="square">
            <a:spAutoFit/>
          </a:bodyPr>
          <a:lstStyle/>
          <a:p>
            <a:pPr>
              <a:buFont typeface="Wingdings" pitchFamily="2" charset="2"/>
              <a:buChar char="Ø"/>
            </a:pPr>
            <a:r>
              <a:rPr lang="en-GB" sz="3200" dirty="0" smtClean="0">
                <a:latin typeface="SassoonPrimaryInfant" pitchFamily="2" charset="0"/>
              </a:rPr>
              <a:t>We do not learn in alphabetical order</a:t>
            </a:r>
          </a:p>
          <a:p>
            <a:pPr>
              <a:buFont typeface="Wingdings" pitchFamily="2" charset="2"/>
              <a:buChar char="Ø"/>
            </a:pPr>
            <a:endParaRPr lang="en-GB" sz="3200" dirty="0" smtClean="0">
              <a:latin typeface="SassoonPrimaryInfant" pitchFamily="2" charset="0"/>
            </a:endParaRPr>
          </a:p>
          <a:p>
            <a:pPr>
              <a:buFont typeface="Wingdings" pitchFamily="2" charset="2"/>
              <a:buChar char="Ø"/>
            </a:pPr>
            <a:r>
              <a:rPr lang="en-GB" sz="3200" dirty="0" smtClean="0">
                <a:latin typeface="SassoonPrimaryInfant" pitchFamily="2" charset="0"/>
              </a:rPr>
              <a:t>Letters are learnt using their phonetic sound, not name</a:t>
            </a:r>
          </a:p>
          <a:p>
            <a:pPr>
              <a:buFont typeface="Wingdings" pitchFamily="2" charset="2"/>
              <a:buChar char="Ø"/>
            </a:pPr>
            <a:endParaRPr lang="en-GB" sz="3200" dirty="0" smtClean="0">
              <a:latin typeface="SassoonPrimaryInfant" pitchFamily="2" charset="0"/>
            </a:endParaRPr>
          </a:p>
          <a:p>
            <a:pPr>
              <a:buFont typeface="Wingdings" pitchFamily="2" charset="2"/>
              <a:buChar char="Ø"/>
            </a:pPr>
            <a:r>
              <a:rPr lang="en-GB" sz="3200" dirty="0" smtClean="0">
                <a:latin typeface="SassoonPrimaryInfant" pitchFamily="2" charset="0"/>
              </a:rPr>
              <a:t>We must get pronunciation of letter sounds correct so words can be deciphered</a:t>
            </a:r>
          </a:p>
          <a:p>
            <a:pPr>
              <a:buFont typeface="Wingdings" pitchFamily="2" charset="2"/>
              <a:buChar char="Ø"/>
            </a:pPr>
            <a:endParaRPr lang="en-GB" sz="3200" dirty="0" smtClean="0">
              <a:latin typeface="SassoonPrimaryInfant" pitchFamily="2" charset="0"/>
            </a:endParaRPr>
          </a:p>
          <a:p>
            <a:pPr>
              <a:buFont typeface="Wingdings" pitchFamily="2" charset="2"/>
              <a:buChar char="Ø"/>
            </a:pPr>
            <a:r>
              <a:rPr lang="en-GB" sz="3200" dirty="0" smtClean="0">
                <a:latin typeface="SassoonPrimaryInfant" pitchFamily="2" charset="0"/>
              </a:rPr>
              <a:t>Each phoneme (sound) is taught alongside an action and a song to make it more memorable.</a:t>
            </a:r>
            <a:endParaRPr lang="en-GB" sz="3200" dirty="0">
              <a:latin typeface="SassoonPrimaryInfant"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1800" y="692696"/>
            <a:ext cx="3510898" cy="769441"/>
          </a:xfrm>
          <a:prstGeom prst="rect">
            <a:avLst/>
          </a:prstGeom>
        </p:spPr>
        <p:txBody>
          <a:bodyPr wrap="none">
            <a:spAutoFit/>
          </a:bodyPr>
          <a:lstStyle/>
          <a:p>
            <a:r>
              <a:rPr lang="en-GB" sz="4400" b="1" dirty="0" smtClean="0">
                <a:latin typeface="Garamond" pitchFamily="18" charset="0"/>
              </a:rPr>
              <a:t>Letter Sounds</a:t>
            </a:r>
            <a:endParaRPr lang="en-GB" sz="4400" b="1" dirty="0">
              <a:latin typeface="Garamond" pitchFamily="18" charset="0"/>
            </a:endParaRPr>
          </a:p>
        </p:txBody>
      </p:sp>
      <p:graphicFrame>
        <p:nvGraphicFramePr>
          <p:cNvPr id="3" name="Table 2"/>
          <p:cNvGraphicFramePr>
            <a:graphicFrameLocks noGrp="1"/>
          </p:cNvGraphicFramePr>
          <p:nvPr/>
        </p:nvGraphicFramePr>
        <p:xfrm>
          <a:off x="611560" y="1613370"/>
          <a:ext cx="7920880" cy="4911974"/>
        </p:xfrm>
        <a:graphic>
          <a:graphicData uri="http://schemas.openxmlformats.org/drawingml/2006/table">
            <a:tbl>
              <a:tblPr/>
              <a:tblGrid>
                <a:gridCol w="1584176"/>
                <a:gridCol w="1584176"/>
                <a:gridCol w="1584176"/>
                <a:gridCol w="1584176"/>
                <a:gridCol w="1584176"/>
              </a:tblGrid>
              <a:tr h="2455987">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 as in sun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(not ser)</a:t>
                      </a: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 as in ant</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‘t’ as in tap</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t>
                      </a:r>
                      <a:r>
                        <a:rPr lang="en-GB" sz="2800" b="0" i="0" u="none" strike="noStrike" kern="1200" baseline="0" dirty="0" err="1">
                          <a:solidFill>
                            <a:schemeClr val="tx1"/>
                          </a:solidFill>
                          <a:latin typeface="SassoonPrimaryInfant" pitchFamily="2" charset="0"/>
                        </a:rPr>
                        <a:t>i</a:t>
                      </a:r>
                      <a:r>
                        <a:rPr lang="en-GB" sz="2800" b="0" i="0" u="none" strike="noStrike" kern="1200" baseline="0" dirty="0">
                          <a:solidFill>
                            <a:schemeClr val="tx1"/>
                          </a:solidFill>
                          <a:latin typeface="SassoonPrimaryInfant" pitchFamily="2" charset="0"/>
                        </a:rPr>
                        <a:t>’ as in ink</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‘p’ as in pig</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r>
              <a:tr h="2455987">
                <a:tc>
                  <a:txBody>
                    <a:bodyPr/>
                    <a:lstStyle/>
                    <a:p>
                      <a:pPr marL="0" marR="0" indent="0" algn="ctr" rtl="0" eaLnBrk="1" fontAlgn="base" latinLnBrk="0" hangingPunct="1">
                        <a:spcBef>
                          <a:spcPts val="0"/>
                        </a:spcBef>
                        <a:spcAft>
                          <a:spcPts val="0"/>
                        </a:spcAft>
                      </a:pPr>
                      <a:r>
                        <a:rPr lang="en-GB" sz="2800" b="0" i="0" u="none" strike="noStrike" kern="1200" baseline="0">
                          <a:solidFill>
                            <a:schemeClr val="tx1"/>
                          </a:solidFill>
                          <a:latin typeface="SassoonPrimaryInfant" pitchFamily="2" charset="0"/>
                        </a:rPr>
                        <a:t>‘n’ as in nut</a:t>
                      </a:r>
                      <a:endParaRPr lang="en-GB" sz="2800" b="0" i="0" u="none" strike="noStrike">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a:solidFill>
                            <a:schemeClr val="tx1"/>
                          </a:solidFill>
                          <a:latin typeface="SassoonPrimaryInfant" pitchFamily="2" charset="0"/>
                        </a:rPr>
                        <a:t>(not ner)</a:t>
                      </a:r>
                    </a:p>
                    <a:p>
                      <a:pPr marL="0" marR="0" indent="0" algn="ctr" rtl="0" eaLnBrk="1" fontAlgn="base" latinLnBrk="0" hangingPunct="1">
                        <a:spcBef>
                          <a:spcPts val="0"/>
                        </a:spcBef>
                        <a:spcAft>
                          <a:spcPts val="0"/>
                        </a:spcAft>
                      </a:pPr>
                      <a:endParaRPr lang="en-GB" sz="2800" b="0" i="0" u="none" strike="noStrike" kern="1200" baseline="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a:solidFill>
                            <a:schemeClr val="tx1"/>
                          </a:solidFill>
                          <a:latin typeface="SassoonPrimaryInfant" pitchFamily="2" charset="0"/>
                        </a:rPr>
                        <a:t>‘m’ as in man</a:t>
                      </a:r>
                      <a:endParaRPr lang="en-GB" sz="2800" b="0" i="0" u="none" strike="noStrike">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a:solidFill>
                            <a:schemeClr val="tx1"/>
                          </a:solidFill>
                          <a:latin typeface="SassoonPrimaryInfant" pitchFamily="2" charset="0"/>
                        </a:rPr>
                        <a:t>(not mer)</a:t>
                      </a:r>
                    </a:p>
                    <a:p>
                      <a:pPr marL="0" marR="0" indent="0" algn="ctr" rtl="0" eaLnBrk="1" fontAlgn="base" latinLnBrk="0" hangingPunct="1">
                        <a:spcBef>
                          <a:spcPts val="0"/>
                        </a:spcBef>
                        <a:spcAft>
                          <a:spcPts val="0"/>
                        </a:spcAft>
                      </a:pPr>
                      <a:endParaRPr lang="en-GB" sz="2800" b="0" i="0" u="none" strike="noStrike" kern="1200" baseline="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‘d’ as in dog</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‘g’ as in goat</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‘o’ as in off</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7733" marR="67733" marT="33867" marB="33867">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836712"/>
            <a:ext cx="6825908" cy="769441"/>
          </a:xfrm>
          <a:prstGeom prst="rect">
            <a:avLst/>
          </a:prstGeom>
        </p:spPr>
        <p:txBody>
          <a:bodyPr wrap="none">
            <a:spAutoFit/>
          </a:bodyPr>
          <a:lstStyle/>
          <a:p>
            <a:r>
              <a:rPr lang="en-GB" sz="4400" b="1" dirty="0" smtClean="0">
                <a:latin typeface="SassoonPrimaryInfant" pitchFamily="2" charset="0"/>
              </a:rPr>
              <a:t>Segmenting and Blending</a:t>
            </a:r>
            <a:endParaRPr lang="en-GB" sz="4400" b="1" dirty="0">
              <a:latin typeface="SassoonPrimaryInfant" pitchFamily="2" charset="0"/>
            </a:endParaRPr>
          </a:p>
        </p:txBody>
      </p:sp>
      <p:sp>
        <p:nvSpPr>
          <p:cNvPr id="3" name="Rectangle 2"/>
          <p:cNvSpPr/>
          <p:nvPr/>
        </p:nvSpPr>
        <p:spPr>
          <a:xfrm>
            <a:off x="827584" y="2053238"/>
            <a:ext cx="7344816" cy="4548938"/>
          </a:xfrm>
          <a:prstGeom prst="rect">
            <a:avLst/>
          </a:prstGeom>
        </p:spPr>
        <p:txBody>
          <a:bodyPr wrap="square">
            <a:spAutoFit/>
          </a:bodyPr>
          <a:lstStyle/>
          <a:p>
            <a:pPr>
              <a:lnSpc>
                <a:spcPct val="80000"/>
              </a:lnSpc>
            </a:pPr>
            <a:r>
              <a:rPr lang="en-GB" sz="2800" dirty="0" smtClean="0">
                <a:latin typeface="SassoonPrimaryInfant" pitchFamily="2" charset="0"/>
              </a:rPr>
              <a:t>The children can start segmenting and blending once confident with many letter sounds.</a:t>
            </a:r>
          </a:p>
          <a:p>
            <a:pPr>
              <a:lnSpc>
                <a:spcPct val="80000"/>
              </a:lnSpc>
            </a:pPr>
            <a:endParaRPr lang="en-GB" sz="2800" dirty="0" smtClean="0">
              <a:latin typeface="SassoonPrimaryInfant" pitchFamily="2" charset="0"/>
            </a:endParaRPr>
          </a:p>
          <a:p>
            <a:pPr>
              <a:lnSpc>
                <a:spcPct val="80000"/>
              </a:lnSpc>
            </a:pPr>
            <a:r>
              <a:rPr lang="en-GB" sz="2800" dirty="0" smtClean="0">
                <a:latin typeface="SassoonPrimaryInfant" pitchFamily="2" charset="0"/>
              </a:rPr>
              <a:t>They segment – break word into separate sounds:</a:t>
            </a:r>
          </a:p>
          <a:p>
            <a:pPr>
              <a:lnSpc>
                <a:spcPct val="80000"/>
              </a:lnSpc>
              <a:buFontTx/>
              <a:buNone/>
            </a:pPr>
            <a:r>
              <a:rPr lang="en-GB" dirty="0" smtClean="0">
                <a:latin typeface="SassoonPrimaryInfant" pitchFamily="2" charset="0"/>
              </a:rPr>
              <a:t>           </a:t>
            </a:r>
          </a:p>
          <a:p>
            <a:pPr>
              <a:lnSpc>
                <a:spcPct val="80000"/>
              </a:lnSpc>
              <a:buFontTx/>
              <a:buNone/>
            </a:pPr>
            <a:r>
              <a:rPr lang="en-GB" dirty="0" smtClean="0">
                <a:latin typeface="SassoonPrimaryInfant" pitchFamily="2" charset="0"/>
              </a:rPr>
              <a:t>      </a:t>
            </a:r>
            <a:r>
              <a:rPr lang="en-GB" sz="2800" dirty="0" smtClean="0">
                <a:latin typeface="SassoonPrimaryInfant" pitchFamily="2" charset="0"/>
              </a:rPr>
              <a:t>top            t     o     p.</a:t>
            </a:r>
          </a:p>
          <a:p>
            <a:pPr>
              <a:lnSpc>
                <a:spcPct val="80000"/>
              </a:lnSpc>
              <a:buFontTx/>
              <a:buNone/>
            </a:pPr>
            <a:endParaRPr lang="en-GB" dirty="0" smtClean="0">
              <a:latin typeface="SassoonPrimaryInfant" pitchFamily="2" charset="0"/>
            </a:endParaRPr>
          </a:p>
          <a:p>
            <a:pPr>
              <a:lnSpc>
                <a:spcPct val="80000"/>
              </a:lnSpc>
            </a:pPr>
            <a:r>
              <a:rPr lang="en-GB" sz="2800" dirty="0" smtClean="0">
                <a:latin typeface="SassoonPrimaryInfant" pitchFamily="2" charset="0"/>
              </a:rPr>
              <a:t>They blend – repeat sounds over and over quicker each time until saying word correctly:</a:t>
            </a:r>
          </a:p>
          <a:p>
            <a:pPr>
              <a:lnSpc>
                <a:spcPct val="80000"/>
              </a:lnSpc>
            </a:pPr>
            <a:endParaRPr lang="en-GB" sz="2800" dirty="0" smtClean="0">
              <a:latin typeface="SassoonPrimaryInfant" pitchFamily="2" charset="0"/>
            </a:endParaRPr>
          </a:p>
          <a:p>
            <a:pPr>
              <a:lnSpc>
                <a:spcPct val="80000"/>
              </a:lnSpc>
              <a:buFontTx/>
              <a:buNone/>
            </a:pPr>
            <a:r>
              <a:rPr lang="en-GB" sz="2800" dirty="0" smtClean="0">
                <a:latin typeface="SassoonPrimaryInfant" pitchFamily="2" charset="0"/>
              </a:rPr>
              <a:t>  </a:t>
            </a:r>
            <a:r>
              <a:rPr lang="en-GB" dirty="0" smtClean="0">
                <a:latin typeface="SassoonPrimaryInfant" pitchFamily="2" charset="0"/>
              </a:rPr>
              <a:t> </a:t>
            </a:r>
            <a:r>
              <a:rPr lang="en-GB" sz="2800" dirty="0" smtClean="0">
                <a:latin typeface="SassoonPrimaryInfant" pitchFamily="2" charset="0"/>
              </a:rPr>
              <a:t>t     o     p         t  o  p        top </a:t>
            </a:r>
          </a:p>
          <a:p>
            <a:pPr>
              <a:lnSpc>
                <a:spcPct val="80000"/>
              </a:lnSpc>
              <a:buFontTx/>
              <a:buNone/>
            </a:pPr>
            <a:endParaRPr lang="en-GB" dirty="0" smtClean="0">
              <a:latin typeface="SassoonPrimaryInfant" pitchFamily="2" charset="0"/>
            </a:endParaRPr>
          </a:p>
          <a:p>
            <a:pPr>
              <a:lnSpc>
                <a:spcPct val="80000"/>
              </a:lnSpc>
            </a:pPr>
            <a:r>
              <a:rPr lang="en-GB" sz="2800" dirty="0" smtClean="0">
                <a:latin typeface="SassoonPrimaryInfant" pitchFamily="2" charset="0"/>
              </a:rPr>
              <a:t>Words which are not sounded as read need to be learnt as a whole word, e.g. no, come.</a:t>
            </a:r>
            <a:endParaRPr lang="en-GB" sz="2800" dirty="0">
              <a:latin typeface="SassoonPrimaryInfant"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7864" y="836712"/>
            <a:ext cx="2676054" cy="769441"/>
          </a:xfrm>
          <a:prstGeom prst="rect">
            <a:avLst/>
          </a:prstGeom>
        </p:spPr>
        <p:txBody>
          <a:bodyPr wrap="none">
            <a:spAutoFit/>
          </a:bodyPr>
          <a:lstStyle/>
          <a:p>
            <a:r>
              <a:rPr lang="en-GB" sz="4400" b="1" dirty="0" smtClean="0">
                <a:latin typeface="SassoonPrimaryInfant" pitchFamily="2" charset="0"/>
              </a:rPr>
              <a:t>Digraphs</a:t>
            </a:r>
            <a:r>
              <a:rPr lang="en-GB" sz="4400" b="1" dirty="0" smtClean="0">
                <a:latin typeface="Garamond" pitchFamily="18" charset="0"/>
              </a:rPr>
              <a:t> </a:t>
            </a:r>
            <a:endParaRPr lang="en-GB" sz="4400" b="1" dirty="0">
              <a:latin typeface="Garamond" pitchFamily="18" charset="0"/>
            </a:endParaRPr>
          </a:p>
        </p:txBody>
      </p:sp>
      <p:sp>
        <p:nvSpPr>
          <p:cNvPr id="3" name="Rectangle 2"/>
          <p:cNvSpPr/>
          <p:nvPr/>
        </p:nvSpPr>
        <p:spPr>
          <a:xfrm>
            <a:off x="755576" y="2274838"/>
            <a:ext cx="7344816" cy="3816429"/>
          </a:xfrm>
          <a:prstGeom prst="rect">
            <a:avLst/>
          </a:prstGeom>
        </p:spPr>
        <p:txBody>
          <a:bodyPr wrap="square">
            <a:spAutoFit/>
          </a:bodyPr>
          <a:lstStyle/>
          <a:p>
            <a:r>
              <a:rPr lang="en-GB" sz="2800" dirty="0" smtClean="0">
                <a:latin typeface="SassoonPrimaryInfant" pitchFamily="2" charset="0"/>
              </a:rPr>
              <a:t>Digraphs are two letters that make one unit of sound e.g. </a:t>
            </a:r>
            <a:r>
              <a:rPr lang="en-GB" sz="2800" dirty="0" err="1" smtClean="0">
                <a:latin typeface="SassoonPrimaryInfant" pitchFamily="2" charset="0"/>
              </a:rPr>
              <a:t>ch</a:t>
            </a:r>
            <a:r>
              <a:rPr lang="en-GB" sz="2800" dirty="0" smtClean="0">
                <a:latin typeface="SassoonPrimaryInfant" pitchFamily="2" charset="0"/>
              </a:rPr>
              <a:t>.  They are learnt once confident with the letter sounds.</a:t>
            </a:r>
          </a:p>
          <a:p>
            <a:endParaRPr lang="en-GB" sz="2800" dirty="0" smtClean="0">
              <a:latin typeface="SassoonPrimaryInfant" pitchFamily="2" charset="0"/>
            </a:endParaRPr>
          </a:p>
          <a:p>
            <a:r>
              <a:rPr lang="en-GB" sz="2800" dirty="0" smtClean="0">
                <a:latin typeface="SassoonPrimaryInfant" pitchFamily="2" charset="0"/>
              </a:rPr>
              <a:t>When segmenting and blending, they must be read as a whole sound, not individual letter sounds:</a:t>
            </a:r>
          </a:p>
          <a:p>
            <a:pPr>
              <a:buFontTx/>
              <a:buNone/>
            </a:pPr>
            <a:r>
              <a:rPr lang="en-GB" dirty="0" smtClean="0">
                <a:latin typeface="SassoonPrimaryInfant" pitchFamily="2" charset="0"/>
              </a:rPr>
              <a:t>		</a:t>
            </a:r>
          </a:p>
          <a:p>
            <a:pPr algn="ctr">
              <a:buFontTx/>
              <a:buNone/>
            </a:pPr>
            <a:r>
              <a:rPr lang="en-GB" sz="2800" dirty="0" err="1" smtClean="0">
                <a:latin typeface="SassoonPrimaryInfant" pitchFamily="2" charset="0"/>
              </a:rPr>
              <a:t>sh</a:t>
            </a:r>
            <a:r>
              <a:rPr lang="en-GB" sz="2800" dirty="0" smtClean="0">
                <a:latin typeface="SassoonPrimaryInfant" pitchFamily="2" charset="0"/>
              </a:rPr>
              <a:t>    not      s     h</a:t>
            </a:r>
            <a:endParaRPr lang="en-GB" sz="2800" dirty="0">
              <a:latin typeface="SassoonPrimaryInfant"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856" y="692696"/>
            <a:ext cx="2709716" cy="769441"/>
          </a:xfrm>
          <a:prstGeom prst="rect">
            <a:avLst/>
          </a:prstGeom>
        </p:spPr>
        <p:txBody>
          <a:bodyPr wrap="none">
            <a:spAutoFit/>
          </a:bodyPr>
          <a:lstStyle/>
          <a:p>
            <a:r>
              <a:rPr lang="en-GB" sz="4400" b="1" dirty="0" smtClean="0">
                <a:latin typeface="SassoonPrimaryInfant" pitchFamily="2" charset="0"/>
              </a:rPr>
              <a:t>Digraphs </a:t>
            </a:r>
            <a:endParaRPr lang="en-GB" sz="4400" b="1" dirty="0">
              <a:latin typeface="SassoonPrimaryInfant" pitchFamily="2" charset="0"/>
            </a:endParaRPr>
          </a:p>
        </p:txBody>
      </p:sp>
      <p:graphicFrame>
        <p:nvGraphicFramePr>
          <p:cNvPr id="3" name="Table 2"/>
          <p:cNvGraphicFramePr>
            <a:graphicFrameLocks noGrp="1"/>
          </p:cNvGraphicFramePr>
          <p:nvPr/>
        </p:nvGraphicFramePr>
        <p:xfrm>
          <a:off x="1524000" y="1666860"/>
          <a:ext cx="6096000" cy="4406316"/>
        </p:xfrm>
        <a:graphic>
          <a:graphicData uri="http://schemas.openxmlformats.org/drawingml/2006/table">
            <a:tbl>
              <a:tblPr/>
              <a:tblGrid>
                <a:gridCol w="1990136"/>
                <a:gridCol w="2077084"/>
                <a:gridCol w="2028780"/>
              </a:tblGrid>
              <a:tr h="1785326">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a:t>
                      </a:r>
                      <a:r>
                        <a:rPr lang="en-GB" sz="2800" b="0" i="0" u="none" strike="noStrike" kern="1200" baseline="0" dirty="0" err="1" smtClean="0">
                          <a:solidFill>
                            <a:schemeClr val="tx1"/>
                          </a:solidFill>
                          <a:latin typeface="SassoonPrimaryInfant" pitchFamily="2" charset="0"/>
                        </a:rPr>
                        <a:t>ai</a:t>
                      </a:r>
                      <a:r>
                        <a:rPr lang="en-GB" sz="2800" b="0" i="0" u="none" strike="noStrike" kern="1200" baseline="0" dirty="0" smtClean="0">
                          <a:solidFill>
                            <a:schemeClr val="tx1"/>
                          </a:solidFill>
                          <a:latin typeface="SassoonPrimaryInfant" pitchFamily="2" charset="0"/>
                        </a:rPr>
                        <a:t>’</a:t>
                      </a:r>
                      <a:endParaRPr lang="en-GB" sz="2800" b="0" i="0" u="none" strike="noStrike" kern="1200" baseline="0" dirty="0">
                        <a:solidFill>
                          <a:schemeClr val="tx1"/>
                        </a:solidFill>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pain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sail</a:t>
                      </a:r>
                    </a:p>
                  </a:txBody>
                  <a:tcPr marL="69558" marR="69558" marT="34779" marB="34779">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a:t>
                      </a:r>
                      <a:r>
                        <a:rPr lang="en-GB" sz="2800" b="0" i="0" u="none" strike="noStrike" kern="1200" baseline="0" dirty="0" err="1" smtClean="0">
                          <a:solidFill>
                            <a:schemeClr val="tx1"/>
                          </a:solidFill>
                          <a:latin typeface="SassoonPrimaryInfant" pitchFamily="2" charset="0"/>
                        </a:rPr>
                        <a:t>oa</a:t>
                      </a:r>
                      <a:r>
                        <a:rPr lang="en-GB" sz="2800" b="0" i="0" u="none" strike="noStrike" kern="1200" baseline="0" dirty="0" smtClean="0">
                          <a:solidFill>
                            <a:schemeClr val="tx1"/>
                          </a:solidFill>
                          <a:latin typeface="SassoonPrimaryInfant" pitchFamily="2" charset="0"/>
                        </a:rPr>
                        <a:t>’ </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boat</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coast</a:t>
                      </a:r>
                    </a:p>
                  </a:txBody>
                  <a:tcPr marL="69558" marR="69558" marT="34779" marB="34779">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a:t>
                      </a:r>
                      <a:r>
                        <a:rPr lang="en-GB" sz="2800" b="0" i="0" u="none" strike="noStrike" kern="1200" baseline="0" dirty="0" err="1" smtClean="0">
                          <a:solidFill>
                            <a:schemeClr val="tx1"/>
                          </a:solidFill>
                          <a:latin typeface="SassoonPrimaryInfant" pitchFamily="2" charset="0"/>
                        </a:rPr>
                        <a:t>ie</a:t>
                      </a:r>
                      <a:r>
                        <a:rPr lang="en-GB" sz="2800" b="0" i="0" u="none" strike="noStrike" kern="1200" baseline="0" dirty="0" smtClean="0">
                          <a:solidFill>
                            <a:schemeClr val="tx1"/>
                          </a:solidFill>
                          <a:latin typeface="SassoonPrimaryInfant" pitchFamily="2" charset="0"/>
                        </a:rPr>
                        <a:t>’</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 </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pie</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fried</a:t>
                      </a: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9558" marR="69558" marT="34779" marB="34779">
                    <a:lnL>
                      <a:noFill/>
                    </a:lnL>
                    <a:lnR>
                      <a:noFill/>
                    </a:lnR>
                    <a:lnT>
                      <a:noFill/>
                    </a:lnT>
                    <a:lnB>
                      <a:noFill/>
                    </a:lnB>
                  </a:tcPr>
                </a:tc>
              </a:tr>
              <a:tr h="1738954">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a:t>
                      </a:r>
                      <a:r>
                        <a:rPr lang="en-GB" sz="2800" b="0" i="0" u="none" strike="noStrike" kern="1200" baseline="0" dirty="0" err="1" smtClean="0">
                          <a:solidFill>
                            <a:schemeClr val="tx1"/>
                          </a:solidFill>
                          <a:latin typeface="SassoonPrimaryInfant" pitchFamily="2" charset="0"/>
                        </a:rPr>
                        <a:t>ee</a:t>
                      </a:r>
                      <a:r>
                        <a:rPr lang="en-GB" sz="2800" b="0" i="0" u="none" strike="noStrike" kern="1200" baseline="0" dirty="0" smtClean="0">
                          <a:solidFill>
                            <a:schemeClr val="tx1"/>
                          </a:solidFill>
                          <a:latin typeface="SassoonPrimaryInfant" pitchFamily="2" charset="0"/>
                        </a:rPr>
                        <a:t>’</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seed</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tree</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endParaRPr lang="en-GB" sz="2800" b="0" i="0" u="none" strike="noStrike" kern="1200" baseline="0" dirty="0">
                        <a:solidFill>
                          <a:schemeClr val="tx1"/>
                        </a:solidFill>
                        <a:latin typeface="SassoonPrimaryInfant" pitchFamily="2" charset="0"/>
                      </a:endParaRPr>
                    </a:p>
                  </a:txBody>
                  <a:tcPr marL="69558" marR="69558" marT="34779" marB="34779">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‘or’ </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born</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short </a:t>
                      </a:r>
                      <a:endParaRPr lang="en-GB" sz="2800" b="0" i="0" u="none" strike="noStrike" dirty="0">
                        <a:latin typeface="SassoonPrimaryInfant" pitchFamily="2" charset="0"/>
                      </a:endParaRPr>
                    </a:p>
                  </a:txBody>
                  <a:tcPr marL="69558" marR="69558" marT="34779" marB="34779">
                    <a:lnL>
                      <a:noFill/>
                    </a:lnL>
                    <a:lnR>
                      <a:noFill/>
                    </a:lnR>
                    <a:lnT>
                      <a:noFill/>
                    </a:lnT>
                    <a:lnB>
                      <a:noFill/>
                    </a:lnB>
                  </a:tcPr>
                </a:tc>
                <a:tc>
                  <a:txBody>
                    <a:bodyPr/>
                    <a:lstStyle/>
                    <a:p>
                      <a:pPr marL="0" marR="0" indent="0" algn="ctr" rtl="0" eaLnBrk="1" fontAlgn="base" latinLnBrk="0" hangingPunct="1">
                        <a:spcBef>
                          <a:spcPts val="0"/>
                        </a:spcBef>
                        <a:spcAft>
                          <a:spcPts val="0"/>
                        </a:spcAft>
                      </a:pPr>
                      <a:r>
                        <a:rPr lang="en-GB" sz="2800" b="0" i="0" u="none" strike="noStrike" kern="1200" baseline="0" dirty="0" smtClean="0">
                          <a:solidFill>
                            <a:schemeClr val="tx1"/>
                          </a:solidFill>
                          <a:latin typeface="SassoonPrimaryInfant" pitchFamily="2" charset="0"/>
                        </a:rPr>
                        <a:t>‘</a:t>
                      </a:r>
                      <a:r>
                        <a:rPr lang="en-GB" sz="2800" b="0" i="0" u="none" strike="noStrike" kern="1200" baseline="0" dirty="0" err="1" smtClean="0">
                          <a:solidFill>
                            <a:schemeClr val="tx1"/>
                          </a:solidFill>
                          <a:latin typeface="SassoonPrimaryInfant" pitchFamily="2" charset="0"/>
                        </a:rPr>
                        <a:t>ng</a:t>
                      </a:r>
                      <a:r>
                        <a:rPr lang="en-GB" sz="2800" b="0" i="0" u="none" strike="noStrike" kern="1200" baseline="0" dirty="0" smtClean="0">
                          <a:solidFill>
                            <a:schemeClr val="tx1"/>
                          </a:solidFill>
                          <a:latin typeface="SassoonPrimaryInfant" pitchFamily="2" charset="0"/>
                        </a:rPr>
                        <a:t>’ </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as in </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strong</a:t>
                      </a:r>
                      <a:endParaRPr lang="en-GB" sz="2800" b="0" i="0" u="none" strike="noStrike" dirty="0">
                        <a:latin typeface="SassoonPrimaryInfant" pitchFamily="2" charset="0"/>
                      </a:endParaRPr>
                    </a:p>
                    <a:p>
                      <a:pPr marL="0" marR="0" indent="0" algn="ctr" rtl="0" eaLnBrk="1" fontAlgn="base" latinLnBrk="0" hangingPunct="1">
                        <a:spcBef>
                          <a:spcPts val="0"/>
                        </a:spcBef>
                        <a:spcAft>
                          <a:spcPts val="0"/>
                        </a:spcAft>
                      </a:pPr>
                      <a:r>
                        <a:rPr lang="en-GB" sz="2800" b="0" i="0" u="none" strike="noStrike" kern="1200" baseline="0" dirty="0">
                          <a:solidFill>
                            <a:schemeClr val="tx1"/>
                          </a:solidFill>
                          <a:latin typeface="SassoonPrimaryInfant" pitchFamily="2" charset="0"/>
                        </a:rPr>
                        <a:t>swimming</a:t>
                      </a:r>
                    </a:p>
                  </a:txBody>
                  <a:tcPr marL="69558" marR="69558" marT="34779" marB="34779">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980728"/>
            <a:ext cx="8382423" cy="707886"/>
          </a:xfrm>
          <a:prstGeom prst="rect">
            <a:avLst/>
          </a:prstGeom>
        </p:spPr>
        <p:txBody>
          <a:bodyPr wrap="none">
            <a:spAutoFit/>
          </a:bodyPr>
          <a:lstStyle/>
          <a:p>
            <a:r>
              <a:rPr lang="en-GB" sz="4000" b="1" dirty="0" smtClean="0">
                <a:latin typeface="SassoonPrimaryInfant" pitchFamily="2" charset="0"/>
              </a:rPr>
              <a:t>Statutory Phonics Screening Check</a:t>
            </a:r>
            <a:endParaRPr lang="en-GB" sz="4000" b="1" dirty="0">
              <a:latin typeface="SassoonPrimaryInfant" pitchFamily="2" charset="0"/>
            </a:endParaRPr>
          </a:p>
        </p:txBody>
      </p:sp>
      <p:pic>
        <p:nvPicPr>
          <p:cNvPr id="1026" name="Picture 2" descr="http://www.wahm-bam.org/wp-content/uploads/2012/02/PhonicsTestWords.jpg"/>
          <p:cNvPicPr>
            <a:picLocks noChangeAspect="1" noChangeArrowheads="1"/>
          </p:cNvPicPr>
          <p:nvPr/>
        </p:nvPicPr>
        <p:blipFill>
          <a:blip r:embed="rId2"/>
          <a:srcRect/>
          <a:stretch>
            <a:fillRect/>
          </a:stretch>
        </p:blipFill>
        <p:spPr bwMode="auto">
          <a:xfrm>
            <a:off x="1187624" y="1772816"/>
            <a:ext cx="6768752" cy="48682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normAutofit fontScale="90000"/>
          </a:bodyPr>
          <a:lstStyle/>
          <a:p>
            <a:r>
              <a:rPr lang="en-GB" dirty="0" smtClean="0">
                <a:solidFill>
                  <a:schemeClr val="accent1"/>
                </a:solidFill>
                <a:latin typeface="SassoonPrimaryInfant" pitchFamily="2" charset="0"/>
              </a:rPr>
              <a:t>E</a:t>
            </a:r>
            <a:r>
              <a:rPr lang="en-GB" dirty="0" smtClean="0">
                <a:latin typeface="SassoonPrimaryInfant" pitchFamily="2" charset="0"/>
              </a:rPr>
              <a:t>nglish, </a:t>
            </a:r>
            <a:r>
              <a:rPr lang="en-GB" dirty="0" smtClean="0">
                <a:solidFill>
                  <a:schemeClr val="accent1"/>
                </a:solidFill>
                <a:latin typeface="SassoonPrimaryInfant" pitchFamily="2" charset="0"/>
              </a:rPr>
              <a:t>G</a:t>
            </a:r>
            <a:r>
              <a:rPr lang="en-GB" dirty="0" smtClean="0">
                <a:latin typeface="SassoonPrimaryInfant" pitchFamily="2" charset="0"/>
              </a:rPr>
              <a:t>rammar, </a:t>
            </a:r>
            <a:r>
              <a:rPr lang="en-GB" dirty="0" smtClean="0">
                <a:solidFill>
                  <a:schemeClr val="accent1"/>
                </a:solidFill>
                <a:latin typeface="SassoonPrimaryInfant" pitchFamily="2" charset="0"/>
              </a:rPr>
              <a:t>P</a:t>
            </a:r>
            <a:r>
              <a:rPr lang="en-GB" dirty="0" smtClean="0">
                <a:latin typeface="SassoonPrimaryInfant" pitchFamily="2" charset="0"/>
              </a:rPr>
              <a:t>unctuation </a:t>
            </a:r>
            <a:r>
              <a:rPr lang="en-GB" dirty="0">
                <a:latin typeface="SassoonPrimaryInfant" pitchFamily="2" charset="0"/>
              </a:rPr>
              <a:t>&amp; </a:t>
            </a:r>
            <a:r>
              <a:rPr lang="en-GB" dirty="0" smtClean="0">
                <a:solidFill>
                  <a:schemeClr val="accent1"/>
                </a:solidFill>
                <a:latin typeface="SassoonPrimaryInfant" pitchFamily="2" charset="0"/>
              </a:rPr>
              <a:t>S</a:t>
            </a:r>
            <a:r>
              <a:rPr lang="en-GB" dirty="0" smtClean="0">
                <a:latin typeface="SassoonPrimaryInfant" pitchFamily="2" charset="0"/>
              </a:rPr>
              <a:t>pelling</a:t>
            </a:r>
            <a:endParaRPr lang="en-GB" dirty="0">
              <a:latin typeface="SassoonPrimaryInfant" pitchFamily="2" charset="0"/>
            </a:endParaRPr>
          </a:p>
        </p:txBody>
      </p:sp>
      <p:sp>
        <p:nvSpPr>
          <p:cNvPr id="3" name="TextBox 2"/>
          <p:cNvSpPr txBox="1"/>
          <p:nvPr/>
        </p:nvSpPr>
        <p:spPr>
          <a:xfrm>
            <a:off x="539552" y="1628800"/>
            <a:ext cx="7920880" cy="5170646"/>
          </a:xfrm>
          <a:prstGeom prst="rect">
            <a:avLst/>
          </a:prstGeom>
          <a:noFill/>
        </p:spPr>
        <p:txBody>
          <a:bodyPr wrap="square" rtlCol="0">
            <a:spAutoFit/>
          </a:bodyPr>
          <a:lstStyle/>
          <a:p>
            <a:r>
              <a:rPr lang="en-GB" sz="2400" dirty="0" smtClean="0">
                <a:latin typeface="SassoonPrimaryInfant" pitchFamily="2" charset="0"/>
              </a:rPr>
              <a:t>The </a:t>
            </a:r>
            <a:r>
              <a:rPr lang="en-GB" sz="2400" dirty="0">
                <a:latin typeface="SassoonPrimaryInfant" pitchFamily="2" charset="0"/>
              </a:rPr>
              <a:t>new English grammar, punctuation and spelling test (informally known as the </a:t>
            </a:r>
            <a:r>
              <a:rPr lang="en-GB" sz="2400" dirty="0" smtClean="0">
                <a:latin typeface="SassoonPrimaryInfant" pitchFamily="2" charset="0"/>
              </a:rPr>
              <a:t>SPAG test) was introduced in May 2013 as part of the KS2 SATs programme for Year 6 pupils, replacing </a:t>
            </a:r>
            <a:r>
              <a:rPr lang="en-GB" sz="2400" dirty="0">
                <a:latin typeface="SassoonPrimaryInfant" pitchFamily="2" charset="0"/>
              </a:rPr>
              <a:t>the previous English writing test. </a:t>
            </a:r>
            <a:endParaRPr lang="en-GB" sz="2400" dirty="0" smtClean="0">
              <a:latin typeface="SassoonPrimaryInfant" pitchFamily="2" charset="0"/>
            </a:endParaRPr>
          </a:p>
          <a:p>
            <a:endParaRPr lang="en-GB" sz="2400" dirty="0">
              <a:latin typeface="SassoonPrimaryInfant" pitchFamily="2" charset="0"/>
            </a:endParaRPr>
          </a:p>
          <a:p>
            <a:r>
              <a:rPr lang="en-GB" sz="2400" dirty="0" smtClean="0">
                <a:latin typeface="SassoonPrimaryInfant" pitchFamily="2" charset="0"/>
              </a:rPr>
              <a:t>The </a:t>
            </a:r>
            <a:r>
              <a:rPr lang="en-GB" sz="2400" dirty="0">
                <a:latin typeface="SassoonPrimaryInfant" pitchFamily="2" charset="0"/>
              </a:rPr>
              <a:t>Government wants all children to leave primary school with a sound grasp of </a:t>
            </a:r>
            <a:endParaRPr lang="en-GB" sz="2400" dirty="0" smtClean="0">
              <a:latin typeface="SassoonPrimaryInfant" pitchFamily="2" charset="0"/>
            </a:endParaRPr>
          </a:p>
          <a:p>
            <a:r>
              <a:rPr lang="en-GB" sz="2400" dirty="0" smtClean="0">
                <a:latin typeface="SassoonPrimaryInfant" pitchFamily="2" charset="0"/>
              </a:rPr>
              <a:t>essential </a:t>
            </a:r>
            <a:r>
              <a:rPr lang="en-GB" sz="2400" dirty="0">
                <a:latin typeface="SassoonPrimaryInfant" pitchFamily="2" charset="0"/>
              </a:rPr>
              <a:t>English </a:t>
            </a:r>
            <a:r>
              <a:rPr lang="en-GB" sz="2400" dirty="0" smtClean="0">
                <a:latin typeface="SassoonPrimaryInfant" pitchFamily="2" charset="0"/>
              </a:rPr>
              <a:t>skills. The </a:t>
            </a:r>
            <a:r>
              <a:rPr lang="en-GB" sz="2400" dirty="0">
                <a:latin typeface="SassoonPrimaryInfant" pitchFamily="2" charset="0"/>
              </a:rPr>
              <a:t>test will put an additional focus on writing </a:t>
            </a:r>
            <a:r>
              <a:rPr lang="en-GB" sz="2400" dirty="0" smtClean="0">
                <a:latin typeface="SassoonPrimaryInfant" pitchFamily="2" charset="0"/>
              </a:rPr>
              <a:t>skills.</a:t>
            </a:r>
          </a:p>
          <a:p>
            <a:endParaRPr lang="en-GB" sz="2400" dirty="0">
              <a:latin typeface="SassoonPrimaryInfant" pitchFamily="2" charset="0"/>
            </a:endParaRPr>
          </a:p>
          <a:p>
            <a:r>
              <a:rPr lang="en-GB" sz="2400" dirty="0">
                <a:latin typeface="SassoonPrimaryInfant" pitchFamily="2" charset="0"/>
              </a:rPr>
              <a:t>For children taking KS2 SATs </a:t>
            </a:r>
            <a:r>
              <a:rPr lang="en-GB" sz="2400" b="1" dirty="0">
                <a:latin typeface="SassoonPrimaryInfant" pitchFamily="2" charset="0"/>
              </a:rPr>
              <a:t>from May 2016, the SPAG test has been </a:t>
            </a:r>
            <a:r>
              <a:rPr lang="en-GB" sz="2400" b="1" dirty="0" smtClean="0">
                <a:latin typeface="SassoonPrimaryInfant" pitchFamily="2" charset="0"/>
              </a:rPr>
              <a:t>updated </a:t>
            </a:r>
            <a:r>
              <a:rPr lang="en-GB" sz="2400" b="1" dirty="0">
                <a:latin typeface="SassoonPrimaryInfant" pitchFamily="2" charset="0"/>
              </a:rPr>
              <a:t>(in line with the new primary curriculum) and will be more challenging</a:t>
            </a:r>
            <a:r>
              <a:rPr lang="en-GB" sz="2400" dirty="0">
                <a:latin typeface="SassoonPrimaryInfant" pitchFamily="2" charset="0"/>
              </a:rPr>
              <a:t>.</a:t>
            </a:r>
          </a:p>
          <a:p>
            <a:pPr>
              <a:buFontTx/>
              <a:buChar char="-"/>
            </a:pPr>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306</TotalTime>
  <Words>1044</Words>
  <Application>Microsoft Office PowerPoint</Application>
  <PresentationFormat>On-screen Show (4:3)</PresentationFormat>
  <Paragraphs>393</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Welcome to our Infant Support evening.</vt:lpstr>
      <vt:lpstr>Reading</vt:lpstr>
      <vt:lpstr>Slide 3</vt:lpstr>
      <vt:lpstr>Slide 4</vt:lpstr>
      <vt:lpstr>Slide 5</vt:lpstr>
      <vt:lpstr>Slide 6</vt:lpstr>
      <vt:lpstr>Slide 7</vt:lpstr>
      <vt:lpstr>Slide 8</vt:lpstr>
      <vt:lpstr>English, Grammar, Punctuation &amp; Spelling</vt:lpstr>
      <vt:lpstr>What does the EGPS test examine? </vt:lpstr>
      <vt:lpstr>Example questions:</vt:lpstr>
      <vt:lpstr>Look at what Mary and John are saying. The words Don’t, I’ve and I’ll all have an apostrophe ( ’ ).  In the table, write in full each of the words with an apostrophe.  The first one has been done for you.</vt:lpstr>
      <vt:lpstr>Tick two sentences that are correct.  </vt:lpstr>
      <vt:lpstr>Slide 14</vt:lpstr>
      <vt:lpstr>Slide 15</vt:lpstr>
      <vt:lpstr>Slide 16</vt:lpstr>
      <vt:lpstr>Slide 17</vt:lpstr>
      <vt:lpstr>Slide 18</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our ‘Help Your Child to Read’ evening.</dc:title>
  <dc:creator>e.penkett</dc:creator>
  <cp:lastModifiedBy>d.bardwell</cp:lastModifiedBy>
  <cp:revision>52</cp:revision>
  <dcterms:created xsi:type="dcterms:W3CDTF">2011-09-05T16:07:45Z</dcterms:created>
  <dcterms:modified xsi:type="dcterms:W3CDTF">2015-10-13T14:00:20Z</dcterms:modified>
</cp:coreProperties>
</file>