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handoutMasterIdLst>
    <p:handoutMasterId r:id="rId34"/>
  </p:handoutMasterIdLst>
  <p:sldIdLst>
    <p:sldId id="256" r:id="rId2"/>
    <p:sldId id="257" r:id="rId3"/>
    <p:sldId id="264" r:id="rId4"/>
    <p:sldId id="299" r:id="rId5"/>
    <p:sldId id="265" r:id="rId6"/>
    <p:sldId id="296" r:id="rId7"/>
    <p:sldId id="268" r:id="rId8"/>
    <p:sldId id="266" r:id="rId9"/>
    <p:sldId id="287" r:id="rId10"/>
    <p:sldId id="270" r:id="rId11"/>
    <p:sldId id="269" r:id="rId12"/>
    <p:sldId id="288" r:id="rId13"/>
    <p:sldId id="277" r:id="rId14"/>
    <p:sldId id="278" r:id="rId15"/>
    <p:sldId id="259" r:id="rId16"/>
    <p:sldId id="289" r:id="rId17"/>
    <p:sldId id="261" r:id="rId18"/>
    <p:sldId id="272" r:id="rId19"/>
    <p:sldId id="280" r:id="rId20"/>
    <p:sldId id="294" r:id="rId21"/>
    <p:sldId id="273" r:id="rId22"/>
    <p:sldId id="274" r:id="rId23"/>
    <p:sldId id="275" r:id="rId24"/>
    <p:sldId id="276" r:id="rId25"/>
    <p:sldId id="283" r:id="rId26"/>
    <p:sldId id="286" r:id="rId27"/>
    <p:sldId id="291" r:id="rId28"/>
    <p:sldId id="292" r:id="rId29"/>
    <p:sldId id="293" r:id="rId30"/>
    <p:sldId id="297" r:id="rId31"/>
    <p:sldId id="290" r:id="rId32"/>
    <p:sldId id="295" r:id="rId3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25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2723" tIns="46362" rIns="92723" bIns="46362" rtlCol="0"/>
          <a:lstStyle>
            <a:lvl1pPr algn="l">
              <a:defRPr sz="1200"/>
            </a:lvl1pPr>
          </a:lstStyle>
          <a:p>
            <a:endParaRPr lang="en-GB"/>
          </a:p>
        </p:txBody>
      </p:sp>
      <p:sp>
        <p:nvSpPr>
          <p:cNvPr id="3" name="Date Placeholder 2"/>
          <p:cNvSpPr>
            <a:spLocks noGrp="1"/>
          </p:cNvSpPr>
          <p:nvPr>
            <p:ph type="dt" sz="quarter" idx="1"/>
          </p:nvPr>
        </p:nvSpPr>
        <p:spPr>
          <a:xfrm>
            <a:off x="3850443" y="1"/>
            <a:ext cx="2945659" cy="496332"/>
          </a:xfrm>
          <a:prstGeom prst="rect">
            <a:avLst/>
          </a:prstGeom>
        </p:spPr>
        <p:txBody>
          <a:bodyPr vert="horz" lIns="92723" tIns="46362" rIns="92723" bIns="46362" rtlCol="0"/>
          <a:lstStyle>
            <a:lvl1pPr algn="r">
              <a:defRPr sz="1200"/>
            </a:lvl1pPr>
          </a:lstStyle>
          <a:p>
            <a:fld id="{2AC7C48C-FB52-4799-86F3-A10B25DDF352}" type="datetimeFigureOut">
              <a:rPr lang="en-GB" smtClean="0"/>
              <a:pPr/>
              <a:t>14/10/2015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2723" tIns="46362" rIns="92723" bIns="46362"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2723" tIns="46362" rIns="92723" bIns="46362" rtlCol="0" anchor="b"/>
          <a:lstStyle>
            <a:lvl1pPr algn="r">
              <a:defRPr sz="1200"/>
            </a:lvl1pPr>
          </a:lstStyle>
          <a:p>
            <a:fld id="{96DDBD89-DB3B-43FC-81BD-4F4352BF344B}" type="slidenum">
              <a:rPr lang="en-GB" smtClean="0"/>
              <a:pPr/>
              <a:t>‹#›</a:t>
            </a:fld>
            <a:endParaRPr lang="en-GB"/>
          </a:p>
        </p:txBody>
      </p:sp>
    </p:spTree>
    <p:extLst>
      <p:ext uri="{BB962C8B-B14F-4D97-AF65-F5344CB8AC3E}">
        <p14:creationId xmlns:p14="http://schemas.microsoft.com/office/powerpoint/2010/main" val="27184144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4027697-5EC2-4F2D-861E-74B9AB002BF5}" type="datetimeFigureOut">
              <a:rPr lang="en-GB" smtClean="0"/>
              <a:pPr/>
              <a:t>14/10/2015</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EECBDB6-2FCF-42B6-9A19-2FFD43239D72}" type="slidenum">
              <a:rPr lang="en-GB" smtClean="0"/>
              <a:pPr/>
              <a:t>‹#›</a:t>
            </a:fld>
            <a:endParaRPr lang="en-GB"/>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027697-5EC2-4F2D-861E-74B9AB002BF5}" type="datetimeFigureOut">
              <a:rPr lang="en-GB" smtClean="0"/>
              <a:pPr/>
              <a:t>14/10/2015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CBDB6-2FCF-42B6-9A19-2FFD43239D7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027697-5EC2-4F2D-861E-74B9AB002BF5}" type="datetimeFigureOut">
              <a:rPr lang="en-GB" smtClean="0"/>
              <a:pPr/>
              <a:t>14/10/2015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CBDB6-2FCF-42B6-9A19-2FFD43239D7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4027697-5EC2-4F2D-861E-74B9AB002BF5}" type="datetimeFigureOut">
              <a:rPr lang="en-GB" smtClean="0"/>
              <a:pPr/>
              <a:t>14/10/2015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CBDB6-2FCF-42B6-9A19-2FFD43239D72}" type="slidenum">
              <a:rPr lang="en-GB" smtClean="0"/>
              <a:pPr/>
              <a:t>‹#›</a:t>
            </a:fld>
            <a:endParaRPr lang="en-GB"/>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4027697-5EC2-4F2D-861E-74B9AB002BF5}" type="datetimeFigureOut">
              <a:rPr lang="en-GB" smtClean="0"/>
              <a:pPr/>
              <a:t>14/10/2015</a:t>
            </a:fld>
            <a:endParaRPr lang="en-GB"/>
          </a:p>
        </p:txBody>
      </p:sp>
      <p:sp>
        <p:nvSpPr>
          <p:cNvPr id="5" name="Footer Placeholder 4"/>
          <p:cNvSpPr>
            <a:spLocks noGrp="1"/>
          </p:cNvSpPr>
          <p:nvPr>
            <p:ph type="ftr" sz="quarter" idx="11"/>
          </p:nvPr>
        </p:nvSpPr>
        <p:spPr>
          <a:xfrm>
            <a:off x="800100" y="6172200"/>
            <a:ext cx="4000500" cy="457200"/>
          </a:xfrm>
        </p:spPr>
        <p:txBody>
          <a:bodyPr/>
          <a:lstStyle/>
          <a:p>
            <a:endParaRPr lang="en-GB"/>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EECBDB6-2FCF-42B6-9A19-2FFD43239D72}"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4027697-5EC2-4F2D-861E-74B9AB002BF5}" type="datetimeFigureOut">
              <a:rPr lang="en-GB" smtClean="0"/>
              <a:pPr/>
              <a:t>14/10/2015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ECBDB6-2FCF-42B6-9A19-2FFD43239D72}" type="slidenum">
              <a:rPr lang="en-GB" smtClean="0"/>
              <a:pPr/>
              <a:t>‹#›</a:t>
            </a:fld>
            <a:endParaRPr lang="en-GB"/>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4027697-5EC2-4F2D-861E-74B9AB002BF5}" type="datetimeFigureOut">
              <a:rPr lang="en-GB" smtClean="0"/>
              <a:pPr/>
              <a:t>14/10/2015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ECBDB6-2FCF-42B6-9A19-2FFD43239D72}" type="slidenum">
              <a:rPr lang="en-GB" smtClean="0"/>
              <a:pPr/>
              <a:t>‹#›</a:t>
            </a:fld>
            <a:endParaRPr lang="en-GB"/>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4027697-5EC2-4F2D-861E-74B9AB002BF5}" type="datetimeFigureOut">
              <a:rPr lang="en-GB" smtClean="0"/>
              <a:pPr/>
              <a:t>14/10/2015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ECBDB6-2FCF-42B6-9A19-2FFD43239D7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27697-5EC2-4F2D-861E-74B9AB002BF5}" type="datetimeFigureOut">
              <a:rPr lang="en-GB" smtClean="0"/>
              <a:pPr/>
              <a:t>14/10/2015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ECBDB6-2FCF-42B6-9A19-2FFD43239D7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4027697-5EC2-4F2D-861E-74B9AB002BF5}" type="datetimeFigureOut">
              <a:rPr lang="en-GB" smtClean="0"/>
              <a:pPr/>
              <a:t>14/10/2015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ECBDB6-2FCF-42B6-9A19-2FFD43239D72}" type="slidenum">
              <a:rPr lang="en-GB" smtClean="0"/>
              <a:pPr/>
              <a:t>‹#›</a:t>
            </a:fld>
            <a:endParaRPr lang="en-GB"/>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4027697-5EC2-4F2D-861E-74B9AB002BF5}" type="datetimeFigureOut">
              <a:rPr lang="en-GB" smtClean="0"/>
              <a:pPr/>
              <a:t>14/10/2015</a:t>
            </a:fld>
            <a:endParaRPr lang="en-GB"/>
          </a:p>
        </p:txBody>
      </p:sp>
      <p:sp>
        <p:nvSpPr>
          <p:cNvPr id="6" name="Footer Placeholder 5"/>
          <p:cNvSpPr>
            <a:spLocks noGrp="1"/>
          </p:cNvSpPr>
          <p:nvPr>
            <p:ph type="ftr" sz="quarter" idx="11"/>
          </p:nvPr>
        </p:nvSpPr>
        <p:spPr>
          <a:xfrm>
            <a:off x="914400" y="6172200"/>
            <a:ext cx="3886200" cy="457200"/>
          </a:xfrm>
        </p:spPr>
        <p:txBody>
          <a:bodyPr/>
          <a:lstStyle/>
          <a:p>
            <a:endParaRPr lang="en-GB"/>
          </a:p>
        </p:txBody>
      </p:sp>
      <p:sp>
        <p:nvSpPr>
          <p:cNvPr id="7" name="Slide Number Placeholder 6"/>
          <p:cNvSpPr>
            <a:spLocks noGrp="1"/>
          </p:cNvSpPr>
          <p:nvPr>
            <p:ph type="sldNum" sz="quarter" idx="12"/>
          </p:nvPr>
        </p:nvSpPr>
        <p:spPr>
          <a:xfrm>
            <a:off x="146304" y="6208776"/>
            <a:ext cx="457200" cy="457200"/>
          </a:xfrm>
        </p:spPr>
        <p:txBody>
          <a:bodyPr/>
          <a:lstStyle/>
          <a:p>
            <a:fld id="{1EECBDB6-2FCF-42B6-9A19-2FFD43239D72}" type="slidenum">
              <a:rPr lang="en-GB" smtClean="0"/>
              <a:pPr/>
              <a:t>‹#›</a:t>
            </a:fld>
            <a:endParaRPr lang="en-GB"/>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4027697-5EC2-4F2D-861E-74B9AB002BF5}" type="datetimeFigureOut">
              <a:rPr lang="en-GB" smtClean="0"/>
              <a:pPr/>
              <a:t>14/10/2015</a:t>
            </a:fld>
            <a:endParaRPr lang="en-GB"/>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EECBDB6-2FCF-42B6-9A19-2FFD43239D7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30.jpeg"/><Relationship Id="rId2" Type="http://schemas.openxmlformats.org/officeDocument/2006/relationships/image" Target="../media/image26.wmf"/><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29.jpeg"/><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www.comberps.newtownards.ni.sch.uk/maths_games_for_early_years.htm" TargetMode="External"/><Relationship Id="rId13" Type="http://schemas.openxmlformats.org/officeDocument/2006/relationships/hyperlink" Target="http://www.primarygames.com/" TargetMode="External"/><Relationship Id="rId3" Type="http://schemas.openxmlformats.org/officeDocument/2006/relationships/hyperlink" Target="http://www.ictgames.com/primaryStrategy1.html" TargetMode="External"/><Relationship Id="rId7" Type="http://schemas.openxmlformats.org/officeDocument/2006/relationships/hyperlink" Target="http://www.teachingideas.co.uk/earlyyears/contents_maths.htm" TargetMode="External"/><Relationship Id="rId12" Type="http://schemas.openxmlformats.org/officeDocument/2006/relationships/hyperlink" Target="http://www.mathschamps.co.uk/#home" TargetMode="External"/><Relationship Id="rId2" Type="http://schemas.openxmlformats.org/officeDocument/2006/relationships/hyperlink" Target="http://www.oxfordowl.co.uk/welcome/for-home/maths-owl/maths" TargetMode="External"/><Relationship Id="rId16" Type="http://schemas.openxmlformats.org/officeDocument/2006/relationships/hyperlink" Target="http://www.bbc.co.uk/bitesize/ks1/maths/" TargetMode="External"/><Relationship Id="rId1" Type="http://schemas.openxmlformats.org/officeDocument/2006/relationships/slideLayout" Target="../slideLayouts/slideLayout2.xml"/><Relationship Id="rId6" Type="http://schemas.openxmlformats.org/officeDocument/2006/relationships/hyperlink" Target="http://www.crickweb.co.uk/Early-Years.html" TargetMode="External"/><Relationship Id="rId11" Type="http://schemas.openxmlformats.org/officeDocument/2006/relationships/hyperlink" Target="http://www.topmarks.co.uk/" TargetMode="External"/><Relationship Id="rId5" Type="http://schemas.openxmlformats.org/officeDocument/2006/relationships/hyperlink" Target="http://www.topmarks.co.uk/maths-games/3-5-years/counting" TargetMode="External"/><Relationship Id="rId15" Type="http://schemas.openxmlformats.org/officeDocument/2006/relationships/hyperlink" Target="http://www.mathplayground.com/" TargetMode="External"/><Relationship Id="rId10" Type="http://schemas.openxmlformats.org/officeDocument/2006/relationships/hyperlink" Target="http://www.earlylearninghq.org.uk/numeracy/" TargetMode="External"/><Relationship Id="rId4" Type="http://schemas.openxmlformats.org/officeDocument/2006/relationships/hyperlink" Target="http://www.iboard.co.uk/activities/subject/maths" TargetMode="External"/><Relationship Id="rId9" Type="http://schemas.openxmlformats.org/officeDocument/2006/relationships/hyperlink" Target="http://www.bbc.co.uk/schools/websites/eyfs/" TargetMode="External"/><Relationship Id="rId14" Type="http://schemas.openxmlformats.org/officeDocument/2006/relationships/hyperlink" Target="http://mathszone.co.uk/"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2348880"/>
            <a:ext cx="8063904" cy="602656"/>
          </a:xfrm>
        </p:spPr>
        <p:txBody>
          <a:bodyPr>
            <a:normAutofit/>
          </a:bodyPr>
          <a:lstStyle/>
          <a:p>
            <a:r>
              <a:rPr lang="en-GB" sz="2800" dirty="0" smtClean="0">
                <a:solidFill>
                  <a:schemeClr val="tx2">
                    <a:lumMod val="20000"/>
                    <a:lumOff val="80000"/>
                  </a:schemeClr>
                </a:solidFill>
              </a:rPr>
              <a:t>Helping Your Child with Their Maths at Home</a:t>
            </a:r>
            <a:endParaRPr lang="en-GB" sz="2800" dirty="0">
              <a:solidFill>
                <a:schemeClr val="tx2">
                  <a:lumMod val="20000"/>
                  <a:lumOff val="80000"/>
                </a:schemeClr>
              </a:solidFill>
            </a:endParaRPr>
          </a:p>
        </p:txBody>
      </p:sp>
      <p:sp>
        <p:nvSpPr>
          <p:cNvPr id="2" name="Title 1"/>
          <p:cNvSpPr>
            <a:spLocks noGrp="1"/>
          </p:cNvSpPr>
          <p:nvPr>
            <p:ph type="ctrTitle"/>
          </p:nvPr>
        </p:nvSpPr>
        <p:spPr>
          <a:xfrm>
            <a:off x="467544" y="1556792"/>
            <a:ext cx="8207920" cy="792088"/>
          </a:xfrm>
        </p:spPr>
        <p:txBody>
          <a:bodyPr>
            <a:noAutofit/>
          </a:bodyPr>
          <a:lstStyle/>
          <a:p>
            <a:r>
              <a:rPr lang="en-GB" sz="5850" dirty="0" smtClean="0"/>
              <a:t>Maths</a:t>
            </a:r>
            <a:endParaRPr lang="en-GB" sz="585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435280" cy="796950"/>
          </a:xfrm>
        </p:spPr>
        <p:txBody>
          <a:bodyPr/>
          <a:lstStyle/>
          <a:p>
            <a:r>
              <a:rPr lang="en-GB" dirty="0" smtClean="0"/>
              <a:t>Place Value</a:t>
            </a:r>
            <a:endParaRPr lang="en-GB" dirty="0"/>
          </a:p>
        </p:txBody>
      </p:sp>
      <p:sp>
        <p:nvSpPr>
          <p:cNvPr id="12" name="Pentagon 11"/>
          <p:cNvSpPr/>
          <p:nvPr/>
        </p:nvSpPr>
        <p:spPr>
          <a:xfrm>
            <a:off x="395536" y="3645024"/>
            <a:ext cx="3384376" cy="144016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0" dirty="0" smtClean="0"/>
              <a:t> 0</a:t>
            </a:r>
            <a:endParaRPr lang="en-GB" sz="16000" dirty="0"/>
          </a:p>
        </p:txBody>
      </p:sp>
      <p:cxnSp>
        <p:nvCxnSpPr>
          <p:cNvPr id="13" name="Straight Connector 12"/>
          <p:cNvCxnSpPr/>
          <p:nvPr/>
        </p:nvCxnSpPr>
        <p:spPr>
          <a:xfrm>
            <a:off x="1010877" y="3923765"/>
            <a:ext cx="0" cy="882679"/>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entagon 13"/>
          <p:cNvSpPr/>
          <p:nvPr/>
        </p:nvSpPr>
        <p:spPr>
          <a:xfrm>
            <a:off x="1472383" y="3645024"/>
            <a:ext cx="2307529" cy="144016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00" dirty="0">
              <a:ln>
                <a:solidFill>
                  <a:schemeClr val="bg1"/>
                </a:solidFill>
              </a:ln>
              <a:solidFill>
                <a:schemeClr val="bg1"/>
              </a:solidFill>
            </a:endParaRPr>
          </a:p>
        </p:txBody>
      </p:sp>
      <p:cxnSp>
        <p:nvCxnSpPr>
          <p:cNvPr id="16" name="Straight Connector 15"/>
          <p:cNvCxnSpPr/>
          <p:nvPr/>
        </p:nvCxnSpPr>
        <p:spPr>
          <a:xfrm>
            <a:off x="2771800" y="3645024"/>
            <a:ext cx="0" cy="144016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691680" y="3573016"/>
            <a:ext cx="869149" cy="1569660"/>
          </a:xfrm>
          <a:prstGeom prst="rect">
            <a:avLst/>
          </a:prstGeom>
        </p:spPr>
        <p:txBody>
          <a:bodyPr wrap="none">
            <a:spAutoFit/>
          </a:bodyPr>
          <a:lstStyle/>
          <a:p>
            <a:pPr lvl="0" algn="ctr"/>
            <a:r>
              <a:rPr lang="en-GB" sz="9600" dirty="0" smtClean="0">
                <a:ln>
                  <a:solidFill>
                    <a:prstClr val="white"/>
                  </a:solidFill>
                </a:ln>
                <a:solidFill>
                  <a:prstClr val="white"/>
                </a:solidFill>
              </a:rPr>
              <a:t>3</a:t>
            </a:r>
            <a:endParaRPr lang="en-GB" sz="9600" dirty="0">
              <a:ln>
                <a:solidFill>
                  <a:prstClr val="white"/>
                </a:solidFill>
              </a:ln>
              <a:solidFill>
                <a:prstClr val="white"/>
              </a:solidFill>
            </a:endParaRPr>
          </a:p>
        </p:txBody>
      </p:sp>
      <p:sp>
        <p:nvSpPr>
          <p:cNvPr id="19" name="Pentagon 18"/>
          <p:cNvSpPr/>
          <p:nvPr/>
        </p:nvSpPr>
        <p:spPr>
          <a:xfrm>
            <a:off x="4139952" y="5157192"/>
            <a:ext cx="2307529" cy="144016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00" dirty="0">
              <a:ln>
                <a:solidFill>
                  <a:schemeClr val="bg1"/>
                </a:solidFill>
              </a:ln>
              <a:solidFill>
                <a:schemeClr val="bg1"/>
              </a:solidFill>
            </a:endParaRPr>
          </a:p>
        </p:txBody>
      </p:sp>
      <p:sp>
        <p:nvSpPr>
          <p:cNvPr id="20" name="Pentagon 19"/>
          <p:cNvSpPr/>
          <p:nvPr/>
        </p:nvSpPr>
        <p:spPr>
          <a:xfrm>
            <a:off x="395536" y="5157192"/>
            <a:ext cx="3384376" cy="144016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0" dirty="0" smtClean="0"/>
              <a:t> </a:t>
            </a:r>
            <a:endParaRPr lang="en-GB" sz="16000" dirty="0"/>
          </a:p>
        </p:txBody>
      </p:sp>
      <p:sp>
        <p:nvSpPr>
          <p:cNvPr id="21" name="Rectangle 20"/>
          <p:cNvSpPr/>
          <p:nvPr/>
        </p:nvSpPr>
        <p:spPr>
          <a:xfrm>
            <a:off x="4355976" y="5085184"/>
            <a:ext cx="869149" cy="1569660"/>
          </a:xfrm>
          <a:prstGeom prst="rect">
            <a:avLst/>
          </a:prstGeom>
        </p:spPr>
        <p:txBody>
          <a:bodyPr wrap="none">
            <a:spAutoFit/>
          </a:bodyPr>
          <a:lstStyle/>
          <a:p>
            <a:pPr lvl="0" algn="ctr"/>
            <a:r>
              <a:rPr lang="en-GB" sz="9600" dirty="0" smtClean="0">
                <a:ln>
                  <a:solidFill>
                    <a:prstClr val="white"/>
                  </a:solidFill>
                </a:ln>
                <a:solidFill>
                  <a:prstClr val="white"/>
                </a:solidFill>
              </a:rPr>
              <a:t>3</a:t>
            </a:r>
            <a:endParaRPr lang="en-GB" sz="9600" dirty="0">
              <a:ln>
                <a:solidFill>
                  <a:prstClr val="white"/>
                </a:solidFill>
              </a:ln>
              <a:solidFill>
                <a:prstClr val="white"/>
              </a:solidFill>
            </a:endParaRPr>
          </a:p>
        </p:txBody>
      </p:sp>
      <p:cxnSp>
        <p:nvCxnSpPr>
          <p:cNvPr id="22" name="Straight Connector 21"/>
          <p:cNvCxnSpPr/>
          <p:nvPr/>
        </p:nvCxnSpPr>
        <p:spPr>
          <a:xfrm>
            <a:off x="1043608" y="5445224"/>
            <a:ext cx="0" cy="882679"/>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619672" y="5085184"/>
            <a:ext cx="869149" cy="1569660"/>
          </a:xfrm>
          <a:prstGeom prst="rect">
            <a:avLst/>
          </a:prstGeom>
        </p:spPr>
        <p:txBody>
          <a:bodyPr wrap="none">
            <a:spAutoFit/>
          </a:bodyPr>
          <a:lstStyle/>
          <a:p>
            <a:pPr lvl="0" algn="ctr"/>
            <a:r>
              <a:rPr lang="en-GB" sz="9600" dirty="0" smtClean="0">
                <a:ln>
                  <a:solidFill>
                    <a:prstClr val="white"/>
                  </a:solidFill>
                </a:ln>
                <a:solidFill>
                  <a:prstClr val="white"/>
                </a:solidFill>
              </a:rPr>
              <a:t>0</a:t>
            </a:r>
            <a:endParaRPr lang="en-GB" sz="9600" dirty="0">
              <a:ln>
                <a:solidFill>
                  <a:prstClr val="white"/>
                </a:solidFill>
              </a:ln>
              <a:solidFill>
                <a:prstClr val="white"/>
              </a:solidFill>
            </a:endParaRPr>
          </a:p>
        </p:txBody>
      </p:sp>
      <p:sp>
        <p:nvSpPr>
          <p:cNvPr id="24" name="TextBox 23"/>
          <p:cNvSpPr txBox="1"/>
          <p:nvPr/>
        </p:nvSpPr>
        <p:spPr>
          <a:xfrm>
            <a:off x="323528" y="1052736"/>
            <a:ext cx="8568952" cy="2462213"/>
          </a:xfrm>
          <a:prstGeom prst="rect">
            <a:avLst/>
          </a:prstGeom>
          <a:noFill/>
        </p:spPr>
        <p:txBody>
          <a:bodyPr wrap="square" rtlCol="0">
            <a:spAutoFit/>
          </a:bodyPr>
          <a:lstStyle/>
          <a:p>
            <a:pPr marL="88900" indent="-88900">
              <a:buFont typeface="Arial" pitchFamily="34" charset="0"/>
              <a:buChar char="•"/>
            </a:pPr>
            <a:r>
              <a:rPr lang="en-GB" sz="2200" dirty="0" smtClean="0"/>
              <a:t> A child having a deep understanding of place value is integral to their progression in maths.</a:t>
            </a:r>
          </a:p>
          <a:p>
            <a:pPr marL="88900" indent="-88900">
              <a:buFont typeface="Arial" pitchFamily="34" charset="0"/>
              <a:buChar char="•"/>
            </a:pPr>
            <a:r>
              <a:rPr lang="en-GB" sz="2200" dirty="0" smtClean="0"/>
              <a:t> Once they are familiar with numbers over 10 we work on identifying the ‘tens digit’ and the ‘ones’ in each number.</a:t>
            </a:r>
          </a:p>
          <a:p>
            <a:pPr marL="88900" indent="-88900">
              <a:buFont typeface="Arial" pitchFamily="34" charset="0"/>
              <a:buChar char="•"/>
            </a:pPr>
            <a:r>
              <a:rPr lang="en-GB" sz="2200" dirty="0" smtClean="0"/>
              <a:t> It is important that the children know the value of each digit.</a:t>
            </a:r>
          </a:p>
          <a:p>
            <a:pPr marL="88900" indent="-88900">
              <a:buFont typeface="Arial" pitchFamily="34" charset="0"/>
              <a:buChar char="•"/>
            </a:pPr>
            <a:r>
              <a:rPr lang="en-GB" sz="2200" dirty="0" smtClean="0"/>
              <a:t> In this example 13 is made up of ‘1 ten’ and ‘3 ones’</a:t>
            </a:r>
          </a:p>
          <a:p>
            <a:pPr marL="88900" indent="-88900">
              <a:buFont typeface="Arial" pitchFamily="34" charset="0"/>
              <a:buChar char="•"/>
            </a:pPr>
            <a:r>
              <a:rPr lang="en-GB" sz="2200" dirty="0" smtClean="0"/>
              <a:t> Place Value cards are one resource we use to support this concept.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435280" cy="796950"/>
          </a:xfrm>
        </p:spPr>
        <p:txBody>
          <a:bodyPr/>
          <a:lstStyle/>
          <a:p>
            <a:r>
              <a:rPr lang="en-GB" dirty="0" smtClean="0"/>
              <a:t>Place Value</a:t>
            </a:r>
            <a:endParaRPr lang="en-GB" dirty="0"/>
          </a:p>
        </p:txBody>
      </p:sp>
      <p:sp>
        <p:nvSpPr>
          <p:cNvPr id="15" name="Rectangle 14"/>
          <p:cNvSpPr/>
          <p:nvPr/>
        </p:nvSpPr>
        <p:spPr>
          <a:xfrm rot="21143939">
            <a:off x="556928" y="2204605"/>
            <a:ext cx="158880" cy="2450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043608" y="2060848"/>
            <a:ext cx="1512168" cy="707886"/>
          </a:xfrm>
          <a:prstGeom prst="rect">
            <a:avLst/>
          </a:prstGeom>
          <a:noFill/>
        </p:spPr>
        <p:txBody>
          <a:bodyPr wrap="square" rtlCol="0">
            <a:spAutoFit/>
          </a:bodyPr>
          <a:lstStyle/>
          <a:p>
            <a:r>
              <a:rPr lang="en-GB" sz="4000" dirty="0" smtClean="0"/>
              <a:t>= 10</a:t>
            </a:r>
            <a:endParaRPr lang="en-GB" sz="4000" dirty="0"/>
          </a:p>
        </p:txBody>
      </p:sp>
      <p:sp>
        <p:nvSpPr>
          <p:cNvPr id="17" name="Rectangle 16"/>
          <p:cNvSpPr/>
          <p:nvPr/>
        </p:nvSpPr>
        <p:spPr>
          <a:xfrm rot="736826">
            <a:off x="1141562" y="3226886"/>
            <a:ext cx="158880" cy="261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475656" y="2924944"/>
            <a:ext cx="1008111" cy="707886"/>
          </a:xfrm>
          <a:prstGeom prst="rect">
            <a:avLst/>
          </a:prstGeom>
          <a:noFill/>
        </p:spPr>
        <p:txBody>
          <a:bodyPr wrap="square" rtlCol="0">
            <a:spAutoFit/>
          </a:bodyPr>
          <a:lstStyle/>
          <a:p>
            <a:r>
              <a:rPr lang="en-GB" sz="4000" dirty="0" smtClean="0"/>
              <a:t>= 1</a:t>
            </a:r>
            <a:endParaRPr lang="en-GB" sz="4000" dirty="0"/>
          </a:p>
        </p:txBody>
      </p:sp>
      <p:sp>
        <p:nvSpPr>
          <p:cNvPr id="19" name="Rectangle 18"/>
          <p:cNvSpPr/>
          <p:nvPr/>
        </p:nvSpPr>
        <p:spPr>
          <a:xfrm>
            <a:off x="2843808" y="2060848"/>
            <a:ext cx="158880" cy="2528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131840" y="2060848"/>
            <a:ext cx="158880" cy="2528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3491880" y="2052520"/>
            <a:ext cx="158880" cy="2528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rot="736826">
            <a:off x="4165898" y="3442910"/>
            <a:ext cx="158880" cy="261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rot="736826">
            <a:off x="4093889" y="4090982"/>
            <a:ext cx="158880" cy="261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rot="736826">
            <a:off x="4741962" y="3586926"/>
            <a:ext cx="158880" cy="261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rot="736826">
            <a:off x="4741962" y="2794837"/>
            <a:ext cx="158880" cy="261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rot="736826">
            <a:off x="3877866" y="2722830"/>
            <a:ext cx="158880" cy="261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rot="736826">
            <a:off x="4453930" y="2361942"/>
            <a:ext cx="158880" cy="261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4716016" y="3933056"/>
            <a:ext cx="1418512" cy="707886"/>
          </a:xfrm>
          <a:prstGeom prst="rect">
            <a:avLst/>
          </a:prstGeom>
          <a:noFill/>
        </p:spPr>
        <p:txBody>
          <a:bodyPr wrap="square" rtlCol="0">
            <a:spAutoFit/>
          </a:bodyPr>
          <a:lstStyle/>
          <a:p>
            <a:r>
              <a:rPr lang="en-GB" sz="4000" dirty="0" smtClean="0"/>
              <a:t>= 36</a:t>
            </a:r>
            <a:endParaRPr lang="en-GB" sz="4000" dirty="0"/>
          </a:p>
        </p:txBody>
      </p:sp>
      <p:sp>
        <p:nvSpPr>
          <p:cNvPr id="20" name="TextBox 19"/>
          <p:cNvSpPr txBox="1"/>
          <p:nvPr/>
        </p:nvSpPr>
        <p:spPr>
          <a:xfrm>
            <a:off x="251520" y="980728"/>
            <a:ext cx="8640960" cy="1200329"/>
          </a:xfrm>
          <a:prstGeom prst="rect">
            <a:avLst/>
          </a:prstGeom>
          <a:noFill/>
        </p:spPr>
        <p:txBody>
          <a:bodyPr wrap="square" rtlCol="0">
            <a:spAutoFit/>
          </a:bodyPr>
          <a:lstStyle/>
          <a:p>
            <a:r>
              <a:rPr lang="en-GB" sz="2400" dirty="0" smtClean="0"/>
              <a:t>In school we also use tens rods and ones cubes to help children understand that 10 ones is the same as one set of 10. We also use </a:t>
            </a:r>
            <a:r>
              <a:rPr lang="en-GB" sz="2400" dirty="0" err="1" smtClean="0"/>
              <a:t>numcon</a:t>
            </a:r>
            <a:r>
              <a:rPr lang="en-GB" sz="2400" dirty="0" smtClean="0"/>
              <a:t>.</a:t>
            </a:r>
            <a:endParaRPr lang="en-GB" sz="2400" dirty="0"/>
          </a:p>
        </p:txBody>
      </p:sp>
      <p:sp>
        <p:nvSpPr>
          <p:cNvPr id="21" name="TextBox 20"/>
          <p:cNvSpPr txBox="1"/>
          <p:nvPr/>
        </p:nvSpPr>
        <p:spPr>
          <a:xfrm>
            <a:off x="503040" y="5949280"/>
            <a:ext cx="8640960" cy="707886"/>
          </a:xfrm>
          <a:prstGeom prst="rect">
            <a:avLst/>
          </a:prstGeom>
          <a:noFill/>
        </p:spPr>
        <p:txBody>
          <a:bodyPr wrap="square" rtlCol="0">
            <a:spAutoFit/>
          </a:bodyPr>
          <a:lstStyle/>
          <a:p>
            <a:r>
              <a:rPr lang="en-GB" sz="2000" dirty="0" smtClean="0"/>
              <a:t>You could support this idea at home when they are counting numbers greater than 10, by grouping objects together in tens as they count up.</a:t>
            </a:r>
            <a:endParaRPr lang="en-GB" sz="2000" dirty="0"/>
          </a:p>
        </p:txBody>
      </p:sp>
      <p:pic>
        <p:nvPicPr>
          <p:cNvPr id="22530" name="Picture 2" descr="https://s-media-cache-ak0.pinimg.com/736x/a4/dd/c3/a4ddc352e1a411168aa1ff8cd8c281a0.jpg"/>
          <p:cNvPicPr>
            <a:picLocks noChangeAspect="1" noChangeArrowheads="1"/>
          </p:cNvPicPr>
          <p:nvPr/>
        </p:nvPicPr>
        <p:blipFill>
          <a:blip r:embed="rId2"/>
          <a:srcRect l="75584" t="7283" r="366" b="5319"/>
          <a:stretch>
            <a:fillRect/>
          </a:stretch>
        </p:blipFill>
        <p:spPr bwMode="auto">
          <a:xfrm>
            <a:off x="6588224" y="2060848"/>
            <a:ext cx="1440160" cy="369041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435280" cy="796950"/>
          </a:xfrm>
        </p:spPr>
        <p:txBody>
          <a:bodyPr/>
          <a:lstStyle/>
          <a:p>
            <a:r>
              <a:rPr lang="en-GB" dirty="0" smtClean="0"/>
              <a:t>Place Value</a:t>
            </a:r>
            <a:endParaRPr lang="en-GB" dirty="0"/>
          </a:p>
        </p:txBody>
      </p:sp>
      <p:sp>
        <p:nvSpPr>
          <p:cNvPr id="15" name="TextBox 14"/>
          <p:cNvSpPr txBox="1"/>
          <p:nvPr/>
        </p:nvSpPr>
        <p:spPr>
          <a:xfrm>
            <a:off x="323528" y="1052736"/>
            <a:ext cx="3528392" cy="4154984"/>
          </a:xfrm>
          <a:prstGeom prst="rect">
            <a:avLst/>
          </a:prstGeom>
          <a:noFill/>
        </p:spPr>
        <p:txBody>
          <a:bodyPr wrap="square" rtlCol="0">
            <a:spAutoFit/>
          </a:bodyPr>
          <a:lstStyle/>
          <a:p>
            <a:r>
              <a:rPr lang="en-GB" sz="2400" dirty="0" smtClean="0"/>
              <a:t>The children need to be able to locate given numbers in a hundred square by identifying the tens digit of that number first then finding the corresponding row. They should also know that the higher the tens digit, the lower the row is located in the hundred square.</a:t>
            </a:r>
            <a:endParaRPr lang="en-GB" sz="2400" dirty="0"/>
          </a:p>
        </p:txBody>
      </p:sp>
      <p:pic>
        <p:nvPicPr>
          <p:cNvPr id="12" name="Picture 2" descr="http://aimssec-moodle.aims.ac.za/file.php/1/Intermediate_Puzzles_and_Solutions/100Sq.png"/>
          <p:cNvPicPr>
            <a:picLocks noChangeAspect="1" noChangeArrowheads="1"/>
          </p:cNvPicPr>
          <p:nvPr/>
        </p:nvPicPr>
        <p:blipFill>
          <a:blip r:embed="rId2" cstate="print"/>
          <a:srcRect/>
          <a:stretch>
            <a:fillRect/>
          </a:stretch>
        </p:blipFill>
        <p:spPr bwMode="auto">
          <a:xfrm>
            <a:off x="3923928" y="1628800"/>
            <a:ext cx="4824536" cy="4824537"/>
          </a:xfrm>
          <a:prstGeom prst="rect">
            <a:avLst/>
          </a:prstGeom>
          <a:noFill/>
        </p:spPr>
      </p:pic>
      <p:grpSp>
        <p:nvGrpSpPr>
          <p:cNvPr id="13" name="Group 12"/>
          <p:cNvGrpSpPr/>
          <p:nvPr/>
        </p:nvGrpSpPr>
        <p:grpSpPr>
          <a:xfrm>
            <a:off x="467544" y="5157192"/>
            <a:ext cx="3240360" cy="1440160"/>
            <a:chOff x="5508104" y="4941168"/>
            <a:chExt cx="3240360" cy="1512168"/>
          </a:xfrm>
        </p:grpSpPr>
        <p:sp>
          <p:nvSpPr>
            <p:cNvPr id="14" name="Rectangle 13"/>
            <p:cNvSpPr/>
            <p:nvPr/>
          </p:nvSpPr>
          <p:spPr>
            <a:xfrm>
              <a:off x="5508104" y="5085184"/>
              <a:ext cx="3240360" cy="136815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smtClean="0">
                  <a:solidFill>
                    <a:schemeClr val="tx1"/>
                  </a:solidFill>
                </a:rPr>
                <a:t>Key Words:</a:t>
              </a:r>
            </a:p>
            <a:p>
              <a:pPr>
                <a:buFont typeface="Arial" pitchFamily="34" charset="0"/>
                <a:buChar char="•"/>
              </a:pPr>
              <a:r>
                <a:rPr lang="en-GB" sz="2200" dirty="0" smtClean="0">
                  <a:solidFill>
                    <a:schemeClr val="tx1"/>
                  </a:solidFill>
                </a:rPr>
                <a:t> tens /ones digit</a:t>
              </a:r>
            </a:p>
            <a:p>
              <a:pPr>
                <a:buFont typeface="Arial" pitchFamily="34" charset="0"/>
                <a:buChar char="•"/>
              </a:pPr>
              <a:r>
                <a:rPr lang="en-GB" sz="2200" dirty="0" smtClean="0">
                  <a:solidFill>
                    <a:schemeClr val="tx1"/>
                  </a:solidFill>
                </a:rPr>
                <a:t> teens number</a:t>
              </a:r>
              <a:endParaRPr lang="en-GB" sz="2200" dirty="0">
                <a:solidFill>
                  <a:schemeClr val="tx1"/>
                </a:solidFill>
              </a:endParaRPr>
            </a:p>
          </p:txBody>
        </p:sp>
        <p:sp>
          <p:nvSpPr>
            <p:cNvPr id="16" name="Rectangle 15"/>
            <p:cNvSpPr/>
            <p:nvPr/>
          </p:nvSpPr>
          <p:spPr>
            <a:xfrm>
              <a:off x="5508104" y="4941168"/>
              <a:ext cx="3240360" cy="1440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508104" y="6309320"/>
              <a:ext cx="3240360" cy="14401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922114"/>
          </a:xfrm>
        </p:spPr>
        <p:txBody>
          <a:bodyPr/>
          <a:lstStyle/>
          <a:p>
            <a:r>
              <a:rPr lang="en-GB" dirty="0" smtClean="0"/>
              <a:t>Number Facts</a:t>
            </a:r>
            <a:endParaRPr lang="en-GB" dirty="0"/>
          </a:p>
        </p:txBody>
      </p:sp>
      <p:sp>
        <p:nvSpPr>
          <p:cNvPr id="3" name="Content Placeholder 2"/>
          <p:cNvSpPr>
            <a:spLocks noGrp="1"/>
          </p:cNvSpPr>
          <p:nvPr>
            <p:ph sz="quarter" idx="1"/>
          </p:nvPr>
        </p:nvSpPr>
        <p:spPr>
          <a:xfrm>
            <a:off x="323528" y="1196752"/>
            <a:ext cx="8352928" cy="5400600"/>
          </a:xfrm>
        </p:spPr>
        <p:txBody>
          <a:bodyPr>
            <a:normAutofit/>
          </a:bodyPr>
          <a:lstStyle/>
          <a:p>
            <a:r>
              <a:rPr lang="en-GB" dirty="0" smtClean="0"/>
              <a:t>A ‘number bond’ is two numbers which are added together to make another number. 10 = 8 + 2</a:t>
            </a:r>
            <a:endParaRPr lang="en-GB" sz="900" dirty="0" smtClean="0"/>
          </a:p>
          <a:p>
            <a:r>
              <a:rPr lang="en-GB" dirty="0" smtClean="0"/>
              <a:t>Use number bonds to mentally calculate e.g. 56 + _ = 60</a:t>
            </a:r>
          </a:p>
          <a:p>
            <a:r>
              <a:rPr lang="en-GB" dirty="0" smtClean="0"/>
              <a:t>Another vital mental maths skill is doubling numbers up to 5 /10 / 20. This is first taught using hands and then pictures.</a:t>
            </a:r>
          </a:p>
          <a:p>
            <a:r>
              <a:rPr lang="en-GB" dirty="0" smtClean="0"/>
              <a:t>After this, the children will then learn the inverse of doubling: halving.</a:t>
            </a:r>
          </a:p>
          <a:p>
            <a:pPr marL="273050" indent="-7938">
              <a:buNone/>
            </a:pP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63272" cy="922114"/>
          </a:xfrm>
        </p:spPr>
        <p:txBody>
          <a:bodyPr>
            <a:normAutofit fontScale="90000"/>
          </a:bodyPr>
          <a:lstStyle/>
          <a:p>
            <a:r>
              <a:rPr lang="en-GB" dirty="0" smtClean="0"/>
              <a:t>Addition and Subtraction Using Objects</a:t>
            </a:r>
            <a:endParaRPr lang="en-GB" dirty="0"/>
          </a:p>
        </p:txBody>
      </p:sp>
      <p:sp>
        <p:nvSpPr>
          <p:cNvPr id="3" name="Content Placeholder 2"/>
          <p:cNvSpPr>
            <a:spLocks noGrp="1"/>
          </p:cNvSpPr>
          <p:nvPr>
            <p:ph sz="quarter" idx="1"/>
          </p:nvPr>
        </p:nvSpPr>
        <p:spPr>
          <a:xfrm>
            <a:off x="323528" y="1124744"/>
            <a:ext cx="8363272" cy="3816424"/>
          </a:xfrm>
        </p:spPr>
        <p:txBody>
          <a:bodyPr>
            <a:normAutofit fontScale="92500" lnSpcReduction="10000"/>
          </a:bodyPr>
          <a:lstStyle/>
          <a:p>
            <a:r>
              <a:rPr lang="en-GB" dirty="0" smtClean="0"/>
              <a:t>We often get asked what objects children should use to help them add up at home...... ANYTHING!!!</a:t>
            </a:r>
          </a:p>
          <a:p>
            <a:r>
              <a:rPr lang="en-GB" dirty="0" smtClean="0"/>
              <a:t>For addition, ask children to count out two groups of objects, combine them and see how much there is ‘altogether’.</a:t>
            </a:r>
          </a:p>
          <a:p>
            <a:r>
              <a:rPr lang="en-GB" dirty="0" smtClean="0"/>
              <a:t>For subtraction, encourage children to count out the larger group then ‘take away’ the smaller number and see ‘how many are left’.</a:t>
            </a:r>
          </a:p>
          <a:p>
            <a:r>
              <a:rPr lang="en-GB" dirty="0" smtClean="0"/>
              <a:t>We use lots of different words for addition and subtraction, and we do not introduce the + and – symbols until children are very confident with the operations.</a:t>
            </a:r>
          </a:p>
          <a:p>
            <a:endParaRPr lang="en-GB" dirty="0" smtClean="0"/>
          </a:p>
        </p:txBody>
      </p:sp>
      <p:pic>
        <p:nvPicPr>
          <p:cNvPr id="5" name="Picture 4" descr="http://www.earlyyearsresources.co.uk/acatalog/S-MS41.jpg"/>
          <p:cNvPicPr>
            <a:picLocks noChangeAspect="1" noChangeArrowheads="1"/>
          </p:cNvPicPr>
          <p:nvPr/>
        </p:nvPicPr>
        <p:blipFill>
          <a:blip r:embed="rId2" cstate="print"/>
          <a:srcRect/>
          <a:stretch>
            <a:fillRect/>
          </a:stretch>
        </p:blipFill>
        <p:spPr bwMode="auto">
          <a:xfrm>
            <a:off x="3347864" y="5157192"/>
            <a:ext cx="2250248" cy="1080120"/>
          </a:xfrm>
          <a:prstGeom prst="rect">
            <a:avLst/>
          </a:prstGeom>
          <a:noFill/>
        </p:spPr>
      </p:pic>
      <p:pic>
        <p:nvPicPr>
          <p:cNvPr id="6" name="Picture 12" descr="counters"/>
          <p:cNvPicPr>
            <a:picLocks noChangeAspect="1" noChangeArrowheads="1"/>
          </p:cNvPicPr>
          <p:nvPr/>
        </p:nvPicPr>
        <p:blipFill>
          <a:blip r:embed="rId3" cstate="print"/>
          <a:srcRect/>
          <a:stretch>
            <a:fillRect/>
          </a:stretch>
        </p:blipFill>
        <p:spPr bwMode="auto">
          <a:xfrm>
            <a:off x="755576" y="4725144"/>
            <a:ext cx="1828428" cy="1828429"/>
          </a:xfrm>
          <a:prstGeom prst="rect">
            <a:avLst/>
          </a:prstGeom>
          <a:noFill/>
        </p:spPr>
      </p:pic>
      <p:pic>
        <p:nvPicPr>
          <p:cNvPr id="36866" name="Picture 2" descr="http://www.foodsubs.com/Photos/swedishbrownbeans.jpg"/>
          <p:cNvPicPr>
            <a:picLocks noChangeAspect="1" noChangeArrowheads="1"/>
          </p:cNvPicPr>
          <p:nvPr/>
        </p:nvPicPr>
        <p:blipFill>
          <a:blip r:embed="rId4" cstate="print"/>
          <a:srcRect/>
          <a:stretch>
            <a:fillRect/>
          </a:stretch>
        </p:blipFill>
        <p:spPr bwMode="auto">
          <a:xfrm>
            <a:off x="6444208" y="4797152"/>
            <a:ext cx="1858541" cy="141531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6059016" cy="812626"/>
          </a:xfrm>
        </p:spPr>
        <p:txBody>
          <a:bodyPr>
            <a:normAutofit/>
          </a:bodyPr>
          <a:lstStyle/>
          <a:p>
            <a:r>
              <a:rPr lang="en-GB" dirty="0" smtClean="0"/>
              <a:t>Using a number line to add</a:t>
            </a:r>
            <a:endParaRPr lang="en-GB" dirty="0"/>
          </a:p>
        </p:txBody>
      </p:sp>
      <p:cxnSp>
        <p:nvCxnSpPr>
          <p:cNvPr id="13" name="Straight Connector 12"/>
          <p:cNvCxnSpPr/>
          <p:nvPr/>
        </p:nvCxnSpPr>
        <p:spPr>
          <a:xfrm flipH="1">
            <a:off x="-2916832"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251520" y="5013176"/>
            <a:ext cx="8748464" cy="729372"/>
            <a:chOff x="395536" y="3429000"/>
            <a:chExt cx="8748464" cy="729372"/>
          </a:xfrm>
        </p:grpSpPr>
        <p:grpSp>
          <p:nvGrpSpPr>
            <p:cNvPr id="39" name="Group 38"/>
            <p:cNvGrpSpPr/>
            <p:nvPr/>
          </p:nvGrpSpPr>
          <p:grpSpPr>
            <a:xfrm>
              <a:off x="539552" y="3429000"/>
              <a:ext cx="8361312" cy="279648"/>
              <a:chOff x="539552" y="3429000"/>
              <a:chExt cx="8361312" cy="279648"/>
            </a:xfrm>
          </p:grpSpPr>
          <p:cxnSp>
            <p:nvCxnSpPr>
              <p:cNvPr id="5" name="Straight Connector 4"/>
              <p:cNvCxnSpPr/>
              <p:nvPr/>
            </p:nvCxnSpPr>
            <p:spPr>
              <a:xfrm>
                <a:off x="539552" y="3429000"/>
                <a:ext cx="835292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39552"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39552"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892480"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331640"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372200"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71600"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691680"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051720"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411760"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771800"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131840"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491880"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851920"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211960"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572000"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932040"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292080"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652120"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012160"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732240"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7092280"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452320"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812360"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172400"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532440"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395536" y="3789040"/>
              <a:ext cx="8748464" cy="369332"/>
            </a:xfrm>
            <a:prstGeom prst="rect">
              <a:avLst/>
            </a:prstGeom>
            <a:noFill/>
          </p:spPr>
          <p:txBody>
            <a:bodyPr wrap="square" rtlCol="0">
              <a:spAutoFit/>
            </a:bodyPr>
            <a:lstStyle/>
            <a:p>
              <a:r>
                <a:rPr lang="en-GB" dirty="0" smtClean="0"/>
                <a:t>1    2    3   4   5    6   7    8   9  10  11 12 13  14  15  16 17  18  19 20  21 22  23 24</a:t>
              </a:r>
              <a:endParaRPr lang="en-GB" dirty="0"/>
            </a:p>
          </p:txBody>
        </p:sp>
      </p:grpSp>
      <p:sp>
        <p:nvSpPr>
          <p:cNvPr id="46" name="Arc 45"/>
          <p:cNvSpPr/>
          <p:nvPr/>
        </p:nvSpPr>
        <p:spPr>
          <a:xfrm>
            <a:off x="4427984" y="4725144"/>
            <a:ext cx="360040" cy="504056"/>
          </a:xfrm>
          <a:prstGeom prst="arc">
            <a:avLst>
              <a:gd name="adj1" fmla="val 11149499"/>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Arc 46"/>
          <p:cNvSpPr/>
          <p:nvPr/>
        </p:nvSpPr>
        <p:spPr>
          <a:xfrm>
            <a:off x="4788024" y="4725144"/>
            <a:ext cx="360040" cy="504056"/>
          </a:xfrm>
          <a:prstGeom prst="arc">
            <a:avLst>
              <a:gd name="adj1" fmla="val 11149499"/>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Arc 47"/>
          <p:cNvSpPr/>
          <p:nvPr/>
        </p:nvSpPr>
        <p:spPr>
          <a:xfrm>
            <a:off x="5148064" y="4725144"/>
            <a:ext cx="360040" cy="504056"/>
          </a:xfrm>
          <a:prstGeom prst="arc">
            <a:avLst>
              <a:gd name="adj1" fmla="val 11149499"/>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Arc 48"/>
          <p:cNvSpPr/>
          <p:nvPr/>
        </p:nvSpPr>
        <p:spPr>
          <a:xfrm>
            <a:off x="5508104" y="4725144"/>
            <a:ext cx="360040" cy="504056"/>
          </a:xfrm>
          <a:prstGeom prst="arc">
            <a:avLst>
              <a:gd name="adj1" fmla="val 11149499"/>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Arc 49"/>
          <p:cNvSpPr/>
          <p:nvPr/>
        </p:nvSpPr>
        <p:spPr>
          <a:xfrm>
            <a:off x="5868144" y="4725144"/>
            <a:ext cx="360040" cy="504056"/>
          </a:xfrm>
          <a:prstGeom prst="arc">
            <a:avLst>
              <a:gd name="adj1" fmla="val 11149499"/>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Arc 50"/>
          <p:cNvSpPr/>
          <p:nvPr/>
        </p:nvSpPr>
        <p:spPr>
          <a:xfrm>
            <a:off x="6228184" y="4725144"/>
            <a:ext cx="360040" cy="504056"/>
          </a:xfrm>
          <a:prstGeom prst="arc">
            <a:avLst>
              <a:gd name="adj1" fmla="val 11149499"/>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Arc 51"/>
          <p:cNvSpPr/>
          <p:nvPr/>
        </p:nvSpPr>
        <p:spPr>
          <a:xfrm>
            <a:off x="6588224" y="4725144"/>
            <a:ext cx="360040" cy="504056"/>
          </a:xfrm>
          <a:prstGeom prst="arc">
            <a:avLst>
              <a:gd name="adj1" fmla="val 11149499"/>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Arc 52"/>
          <p:cNvSpPr/>
          <p:nvPr/>
        </p:nvSpPr>
        <p:spPr>
          <a:xfrm>
            <a:off x="6948264" y="4725144"/>
            <a:ext cx="360040" cy="504056"/>
          </a:xfrm>
          <a:prstGeom prst="arc">
            <a:avLst>
              <a:gd name="adj1" fmla="val 11149499"/>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TextBox 53"/>
          <p:cNvSpPr txBox="1"/>
          <p:nvPr/>
        </p:nvSpPr>
        <p:spPr>
          <a:xfrm>
            <a:off x="6228184" y="5877272"/>
            <a:ext cx="2304256" cy="769441"/>
          </a:xfrm>
          <a:prstGeom prst="rect">
            <a:avLst/>
          </a:prstGeom>
          <a:noFill/>
        </p:spPr>
        <p:txBody>
          <a:bodyPr wrap="square" rtlCol="0">
            <a:spAutoFit/>
          </a:bodyPr>
          <a:lstStyle/>
          <a:p>
            <a:r>
              <a:rPr lang="en-GB" sz="4400" dirty="0" smtClean="0"/>
              <a:t>12 + 8 =</a:t>
            </a:r>
            <a:endParaRPr lang="en-GB" sz="4400" dirty="0"/>
          </a:p>
        </p:txBody>
      </p:sp>
      <p:sp>
        <p:nvSpPr>
          <p:cNvPr id="55" name="TextBox 54"/>
          <p:cNvSpPr txBox="1"/>
          <p:nvPr/>
        </p:nvSpPr>
        <p:spPr>
          <a:xfrm>
            <a:off x="251520" y="1052736"/>
            <a:ext cx="8496944" cy="3539430"/>
          </a:xfrm>
          <a:prstGeom prst="rect">
            <a:avLst/>
          </a:prstGeom>
          <a:noFill/>
        </p:spPr>
        <p:txBody>
          <a:bodyPr wrap="square" rtlCol="0">
            <a:spAutoFit/>
          </a:bodyPr>
          <a:lstStyle/>
          <a:p>
            <a:pPr>
              <a:buFont typeface="Arial" pitchFamily="34" charset="0"/>
              <a:buChar char="•"/>
            </a:pPr>
            <a:r>
              <a:rPr lang="en-GB" sz="2800" dirty="0" smtClean="0"/>
              <a:t>Children can start to use a number line for addition and subtraction when they start to have a better understanding of abstract number.</a:t>
            </a:r>
          </a:p>
          <a:p>
            <a:pPr>
              <a:buFont typeface="Arial" pitchFamily="34" charset="0"/>
              <a:buChar char="•"/>
            </a:pPr>
            <a:r>
              <a:rPr lang="en-GB" sz="2800" dirty="0" smtClean="0"/>
              <a:t>It is important that they relate addition to ‘counting on’ and subtraction to ‘counting back’ on the number lines.</a:t>
            </a:r>
          </a:p>
          <a:p>
            <a:pPr>
              <a:buFont typeface="Arial" pitchFamily="34" charset="0"/>
              <a:buChar char="•"/>
            </a:pPr>
            <a:r>
              <a:rPr lang="en-GB" sz="2800" dirty="0" smtClean="0"/>
              <a:t>They must understand that, with addition, the total amount will be the largest and, when taking away, the result will be smaller than the initial amount.</a:t>
            </a:r>
            <a:endParaRPr lang="en-GB"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922114"/>
          </a:xfrm>
        </p:spPr>
        <p:txBody>
          <a:bodyPr/>
          <a:lstStyle/>
          <a:p>
            <a:r>
              <a:rPr lang="en-GB" dirty="0" smtClean="0"/>
              <a:t>Addition in year two</a:t>
            </a:r>
            <a:endParaRPr lang="en-GB" dirty="0"/>
          </a:p>
        </p:txBody>
      </p:sp>
      <p:sp>
        <p:nvSpPr>
          <p:cNvPr id="3" name="Content Placeholder 2"/>
          <p:cNvSpPr>
            <a:spLocks noGrp="1"/>
          </p:cNvSpPr>
          <p:nvPr>
            <p:ph sz="quarter" idx="1"/>
          </p:nvPr>
        </p:nvSpPr>
        <p:spPr>
          <a:xfrm>
            <a:off x="323528" y="1196752"/>
            <a:ext cx="8424936" cy="5400600"/>
          </a:xfrm>
        </p:spPr>
        <p:txBody>
          <a:bodyPr>
            <a:normAutofit fontScale="32500" lnSpcReduction="20000"/>
          </a:bodyPr>
          <a:lstStyle/>
          <a:p>
            <a:r>
              <a:rPr lang="en-GB" sz="7000" dirty="0" smtClean="0"/>
              <a:t>In year two, the children will use their knowledge of place value to help with calculating addition problems.</a:t>
            </a:r>
          </a:p>
          <a:p>
            <a:r>
              <a:rPr lang="en-GB" sz="7000" dirty="0" smtClean="0"/>
              <a:t>Here is an example: 12 + 13 =</a:t>
            </a:r>
          </a:p>
          <a:p>
            <a:r>
              <a:rPr lang="en-GB" sz="7000" dirty="0" smtClean="0"/>
              <a:t>First they will partition the tens and calculate.</a:t>
            </a:r>
          </a:p>
          <a:p>
            <a:r>
              <a:rPr lang="en-GB" sz="7000" dirty="0" smtClean="0"/>
              <a:t>Then they  partition the units and calculate.</a:t>
            </a:r>
          </a:p>
          <a:p>
            <a:r>
              <a:rPr lang="en-GB" sz="7000" dirty="0" smtClean="0"/>
              <a:t>Finally the totals are recombined to find the final answer. </a:t>
            </a:r>
          </a:p>
          <a:p>
            <a:pPr>
              <a:buNone/>
            </a:pPr>
            <a:endParaRPr lang="en-GB" sz="7000" dirty="0" smtClean="0"/>
          </a:p>
          <a:p>
            <a:pPr>
              <a:buNone/>
            </a:pPr>
            <a:r>
              <a:rPr lang="en-GB" sz="7000" dirty="0" smtClean="0"/>
              <a:t>                         TU             </a:t>
            </a:r>
            <a:r>
              <a:rPr lang="en-GB" sz="7000" dirty="0" err="1" smtClean="0"/>
              <a:t>TU</a:t>
            </a:r>
            <a:endParaRPr lang="en-GB" sz="7000" dirty="0" smtClean="0"/>
          </a:p>
          <a:p>
            <a:pPr>
              <a:buNone/>
            </a:pPr>
            <a:r>
              <a:rPr lang="en-GB" sz="7000" dirty="0" smtClean="0"/>
              <a:t>                         12      +     13       =   25</a:t>
            </a:r>
          </a:p>
          <a:p>
            <a:pPr>
              <a:buNone/>
            </a:pPr>
            <a:endParaRPr lang="en-GB" sz="7000" dirty="0" smtClean="0"/>
          </a:p>
          <a:p>
            <a:pPr>
              <a:buNone/>
            </a:pPr>
            <a:r>
              <a:rPr lang="en-GB" sz="7000" dirty="0" smtClean="0"/>
              <a:t>                  10        2       10     3</a:t>
            </a:r>
          </a:p>
          <a:p>
            <a:pPr>
              <a:buNone/>
            </a:pPr>
            <a:endParaRPr lang="en-GB" sz="7000" dirty="0" smtClean="0"/>
          </a:p>
          <a:p>
            <a:pPr>
              <a:buNone/>
            </a:pPr>
            <a:endParaRPr lang="en-GB" dirty="0" smtClean="0"/>
          </a:p>
          <a:p>
            <a:pPr>
              <a:buNone/>
            </a:pPr>
            <a:r>
              <a:rPr lang="en-GB" sz="7400" dirty="0" smtClean="0"/>
              <a:t>			10 + 10 = 20</a:t>
            </a:r>
          </a:p>
          <a:p>
            <a:pPr>
              <a:buNone/>
            </a:pPr>
            <a:r>
              <a:rPr lang="en-GB" sz="7400" dirty="0"/>
              <a:t> </a:t>
            </a:r>
            <a:r>
              <a:rPr lang="en-GB" sz="7400" dirty="0" smtClean="0"/>
              <a:t> 			   2 +  3  = 5</a:t>
            </a:r>
          </a:p>
          <a:p>
            <a:pPr>
              <a:buNone/>
            </a:pPr>
            <a:r>
              <a:rPr lang="en-GB" dirty="0" smtClean="0"/>
              <a:t>                </a:t>
            </a:r>
          </a:p>
          <a:p>
            <a:endParaRPr lang="en-GB" sz="900" dirty="0" smtClean="0"/>
          </a:p>
          <a:p>
            <a:pPr marL="273050" indent="-7938">
              <a:buNone/>
            </a:pPr>
            <a:endParaRPr lang="en-GB" dirty="0"/>
          </a:p>
        </p:txBody>
      </p:sp>
      <p:cxnSp>
        <p:nvCxnSpPr>
          <p:cNvPr id="5" name="Straight Arrow Connector 4"/>
          <p:cNvCxnSpPr/>
          <p:nvPr/>
        </p:nvCxnSpPr>
        <p:spPr>
          <a:xfrm rot="10800000" flipV="1">
            <a:off x="2267744" y="4293096"/>
            <a:ext cx="36004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flipH="1">
            <a:off x="2843808" y="4293096"/>
            <a:ext cx="279648" cy="279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4355976" y="4293096"/>
            <a:ext cx="279648" cy="279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3923928" y="4293096"/>
            <a:ext cx="296416" cy="279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128792" cy="864096"/>
          </a:xfrm>
        </p:spPr>
        <p:txBody>
          <a:bodyPr>
            <a:normAutofit/>
          </a:bodyPr>
          <a:lstStyle/>
          <a:p>
            <a:r>
              <a:rPr lang="en-GB" dirty="0" smtClean="0"/>
              <a:t>Using a number line to subtract</a:t>
            </a:r>
            <a:endParaRPr lang="en-GB" dirty="0"/>
          </a:p>
        </p:txBody>
      </p:sp>
      <p:cxnSp>
        <p:nvCxnSpPr>
          <p:cNvPr id="13" name="Straight Connector 12"/>
          <p:cNvCxnSpPr/>
          <p:nvPr/>
        </p:nvCxnSpPr>
        <p:spPr>
          <a:xfrm flipH="1">
            <a:off x="-2916832" y="3429000"/>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67544" y="1052736"/>
            <a:ext cx="2664296" cy="646331"/>
          </a:xfrm>
          <a:prstGeom prst="rect">
            <a:avLst/>
          </a:prstGeom>
          <a:noFill/>
        </p:spPr>
        <p:txBody>
          <a:bodyPr wrap="square" rtlCol="0">
            <a:spAutoFit/>
          </a:bodyPr>
          <a:lstStyle/>
          <a:p>
            <a:r>
              <a:rPr lang="en-GB" sz="3600" dirty="0" smtClean="0"/>
              <a:t>20 – 8 =</a:t>
            </a:r>
            <a:endParaRPr lang="en-GB" sz="3600" dirty="0"/>
          </a:p>
        </p:txBody>
      </p:sp>
      <p:sp>
        <p:nvSpPr>
          <p:cNvPr id="55" name="TextBox 54"/>
          <p:cNvSpPr txBox="1"/>
          <p:nvPr/>
        </p:nvSpPr>
        <p:spPr>
          <a:xfrm>
            <a:off x="323528" y="1772816"/>
            <a:ext cx="8496944" cy="830997"/>
          </a:xfrm>
          <a:prstGeom prst="rect">
            <a:avLst/>
          </a:prstGeom>
          <a:noFill/>
        </p:spPr>
        <p:txBody>
          <a:bodyPr wrap="square" rtlCol="0">
            <a:spAutoFit/>
          </a:bodyPr>
          <a:lstStyle/>
          <a:p>
            <a:r>
              <a:rPr lang="en-GB" sz="2400" dirty="0" smtClean="0"/>
              <a:t>When subtracting, children will need to understand that they can start with the largest number and count back.</a:t>
            </a:r>
          </a:p>
        </p:txBody>
      </p:sp>
      <p:grpSp>
        <p:nvGrpSpPr>
          <p:cNvPr id="89" name="Group 88"/>
          <p:cNvGrpSpPr/>
          <p:nvPr/>
        </p:nvGrpSpPr>
        <p:grpSpPr>
          <a:xfrm>
            <a:off x="323528" y="3140968"/>
            <a:ext cx="8280920" cy="504056"/>
            <a:chOff x="323528" y="2780928"/>
            <a:chExt cx="8280920" cy="504056"/>
          </a:xfrm>
        </p:grpSpPr>
        <p:cxnSp>
          <p:nvCxnSpPr>
            <p:cNvPr id="5" name="Straight Connector 4"/>
            <p:cNvCxnSpPr/>
            <p:nvPr/>
          </p:nvCxnSpPr>
          <p:spPr>
            <a:xfrm>
              <a:off x="323528" y="3068960"/>
              <a:ext cx="82809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23528" y="2780928"/>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23528" y="2780928"/>
              <a:ext cx="8384"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604448" y="2780928"/>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15616" y="2780928"/>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56176" y="2780928"/>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55576" y="2780928"/>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75656" y="2780928"/>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35696" y="2780928"/>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95736" y="2780928"/>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555776" y="2780928"/>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15816" y="2780928"/>
              <a:ext cx="8384"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75856" y="2780928"/>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635896" y="2780928"/>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95936" y="2780928"/>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55976" y="2780928"/>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16016" y="2780928"/>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076056" y="2780928"/>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436096" y="2780928"/>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96136" y="2780928"/>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516216" y="2780928"/>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876256" y="2780928"/>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236296" y="2780928"/>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596336" y="2780928"/>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956376" y="2780928"/>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316416" y="2780928"/>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Arc 45"/>
            <p:cNvSpPr/>
            <p:nvPr/>
          </p:nvSpPr>
          <p:spPr>
            <a:xfrm flipV="1">
              <a:off x="6876256" y="2924944"/>
              <a:ext cx="360040" cy="360040"/>
            </a:xfrm>
            <a:prstGeom prst="arc">
              <a:avLst>
                <a:gd name="adj1" fmla="val 10787301"/>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Arc 73"/>
            <p:cNvSpPr/>
            <p:nvPr/>
          </p:nvSpPr>
          <p:spPr>
            <a:xfrm flipV="1">
              <a:off x="6516216" y="2924944"/>
              <a:ext cx="360040" cy="360040"/>
            </a:xfrm>
            <a:prstGeom prst="arc">
              <a:avLst>
                <a:gd name="adj1" fmla="val 10787301"/>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Arc 74"/>
            <p:cNvSpPr/>
            <p:nvPr/>
          </p:nvSpPr>
          <p:spPr>
            <a:xfrm flipV="1">
              <a:off x="6156176" y="2924944"/>
              <a:ext cx="360040" cy="360040"/>
            </a:xfrm>
            <a:prstGeom prst="arc">
              <a:avLst>
                <a:gd name="adj1" fmla="val 10787301"/>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Arc 75"/>
            <p:cNvSpPr/>
            <p:nvPr/>
          </p:nvSpPr>
          <p:spPr>
            <a:xfrm flipV="1">
              <a:off x="5796136" y="2924944"/>
              <a:ext cx="360040" cy="360040"/>
            </a:xfrm>
            <a:prstGeom prst="arc">
              <a:avLst>
                <a:gd name="adj1" fmla="val 10787301"/>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Arc 76"/>
            <p:cNvSpPr/>
            <p:nvPr/>
          </p:nvSpPr>
          <p:spPr>
            <a:xfrm flipV="1">
              <a:off x="5436096" y="2924944"/>
              <a:ext cx="360040" cy="360040"/>
            </a:xfrm>
            <a:prstGeom prst="arc">
              <a:avLst>
                <a:gd name="adj1" fmla="val 10787301"/>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Arc 77"/>
            <p:cNvSpPr/>
            <p:nvPr/>
          </p:nvSpPr>
          <p:spPr>
            <a:xfrm flipV="1">
              <a:off x="5076056" y="2924944"/>
              <a:ext cx="360040" cy="360040"/>
            </a:xfrm>
            <a:prstGeom prst="arc">
              <a:avLst>
                <a:gd name="adj1" fmla="val 10787301"/>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 name="Arc 78"/>
            <p:cNvSpPr/>
            <p:nvPr/>
          </p:nvSpPr>
          <p:spPr>
            <a:xfrm flipV="1">
              <a:off x="4716016" y="2924944"/>
              <a:ext cx="360040" cy="360040"/>
            </a:xfrm>
            <a:prstGeom prst="arc">
              <a:avLst>
                <a:gd name="adj1" fmla="val 10787301"/>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 name="Arc 79"/>
            <p:cNvSpPr/>
            <p:nvPr/>
          </p:nvSpPr>
          <p:spPr>
            <a:xfrm flipV="1">
              <a:off x="4355976" y="2924944"/>
              <a:ext cx="360040" cy="360040"/>
            </a:xfrm>
            <a:prstGeom prst="arc">
              <a:avLst>
                <a:gd name="adj1" fmla="val 10787301"/>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1" name="TextBox 40"/>
          <p:cNvSpPr txBox="1"/>
          <p:nvPr/>
        </p:nvSpPr>
        <p:spPr>
          <a:xfrm>
            <a:off x="179512" y="2780928"/>
            <a:ext cx="8748464" cy="369332"/>
          </a:xfrm>
          <a:prstGeom prst="rect">
            <a:avLst/>
          </a:prstGeom>
          <a:noFill/>
        </p:spPr>
        <p:txBody>
          <a:bodyPr wrap="square" rtlCol="0">
            <a:spAutoFit/>
          </a:bodyPr>
          <a:lstStyle/>
          <a:p>
            <a:r>
              <a:rPr lang="en-GB" dirty="0" smtClean="0"/>
              <a:t>1    2    3   4   5    6   7    8   9  10  11 12 13  14  15  16 17  18  19 20  21 22  23 24</a:t>
            </a:r>
            <a:endParaRPr lang="en-GB" dirty="0"/>
          </a:p>
        </p:txBody>
      </p:sp>
      <p:sp>
        <p:nvSpPr>
          <p:cNvPr id="43" name="Rectangle 42"/>
          <p:cNvSpPr/>
          <p:nvPr/>
        </p:nvSpPr>
        <p:spPr>
          <a:xfrm>
            <a:off x="395536" y="4149080"/>
            <a:ext cx="8136904" cy="830997"/>
          </a:xfrm>
          <a:prstGeom prst="rect">
            <a:avLst/>
          </a:prstGeom>
        </p:spPr>
        <p:txBody>
          <a:bodyPr wrap="square">
            <a:spAutoFit/>
          </a:bodyPr>
          <a:lstStyle/>
          <a:p>
            <a:r>
              <a:rPr lang="en-GB" sz="2400" dirty="0" smtClean="0"/>
              <a:t>We also learn to ‘find the difference’ to solve subtraction number sentences, where they start with the lower number.</a:t>
            </a:r>
            <a:endParaRPr lang="en-GB" sz="2400" dirty="0"/>
          </a:p>
        </p:txBody>
      </p:sp>
      <p:cxnSp>
        <p:nvCxnSpPr>
          <p:cNvPr id="45" name="Straight Connector 44"/>
          <p:cNvCxnSpPr/>
          <p:nvPr/>
        </p:nvCxnSpPr>
        <p:spPr>
          <a:xfrm>
            <a:off x="323528" y="5661248"/>
            <a:ext cx="82809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23528" y="5373216"/>
            <a:ext cx="8384"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23528" y="5373216"/>
            <a:ext cx="8384"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604448" y="5373216"/>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115616" y="5373216"/>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156176" y="5373216"/>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55576" y="5373216"/>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475656" y="5373216"/>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835696" y="5373216"/>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195736" y="5373216"/>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555776" y="5373216"/>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2915816" y="5373216"/>
            <a:ext cx="8384"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75856" y="5373216"/>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635896" y="5373216"/>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995936" y="5373216"/>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355976" y="5373216"/>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716016" y="5373216"/>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076056" y="5373216"/>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436096" y="5373216"/>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796136" y="5373216"/>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516216" y="5373216"/>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876256" y="5373216"/>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236296" y="5373216"/>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596336" y="5373216"/>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956376" y="5373216"/>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316416" y="5373216"/>
            <a:ext cx="0" cy="279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Arc 80"/>
          <p:cNvSpPr/>
          <p:nvPr/>
        </p:nvSpPr>
        <p:spPr>
          <a:xfrm flipV="1">
            <a:off x="6876256" y="5517232"/>
            <a:ext cx="360040" cy="360040"/>
          </a:xfrm>
          <a:prstGeom prst="arc">
            <a:avLst>
              <a:gd name="adj1" fmla="val 10787301"/>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 name="Arc 81"/>
          <p:cNvSpPr/>
          <p:nvPr/>
        </p:nvSpPr>
        <p:spPr>
          <a:xfrm flipV="1">
            <a:off x="6516216" y="5517232"/>
            <a:ext cx="360040" cy="360040"/>
          </a:xfrm>
          <a:prstGeom prst="arc">
            <a:avLst>
              <a:gd name="adj1" fmla="val 10787301"/>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 name="Arc 82"/>
          <p:cNvSpPr/>
          <p:nvPr/>
        </p:nvSpPr>
        <p:spPr>
          <a:xfrm flipV="1">
            <a:off x="6156176" y="5517232"/>
            <a:ext cx="360040" cy="360040"/>
          </a:xfrm>
          <a:prstGeom prst="arc">
            <a:avLst>
              <a:gd name="adj1" fmla="val 10787301"/>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Arc 83"/>
          <p:cNvSpPr/>
          <p:nvPr/>
        </p:nvSpPr>
        <p:spPr>
          <a:xfrm flipV="1">
            <a:off x="5796136" y="5517232"/>
            <a:ext cx="360040" cy="360040"/>
          </a:xfrm>
          <a:prstGeom prst="arc">
            <a:avLst>
              <a:gd name="adj1" fmla="val 10787301"/>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Arc 84"/>
          <p:cNvSpPr/>
          <p:nvPr/>
        </p:nvSpPr>
        <p:spPr>
          <a:xfrm flipV="1">
            <a:off x="5436096" y="5517232"/>
            <a:ext cx="360040" cy="360040"/>
          </a:xfrm>
          <a:prstGeom prst="arc">
            <a:avLst>
              <a:gd name="adj1" fmla="val 10787301"/>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Arc 85"/>
          <p:cNvSpPr/>
          <p:nvPr/>
        </p:nvSpPr>
        <p:spPr>
          <a:xfrm flipV="1">
            <a:off x="5076056" y="5517232"/>
            <a:ext cx="360040" cy="360040"/>
          </a:xfrm>
          <a:prstGeom prst="arc">
            <a:avLst>
              <a:gd name="adj1" fmla="val 10787301"/>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Arc 86"/>
          <p:cNvSpPr/>
          <p:nvPr/>
        </p:nvSpPr>
        <p:spPr>
          <a:xfrm flipV="1">
            <a:off x="4716016" y="5517232"/>
            <a:ext cx="360040" cy="360040"/>
          </a:xfrm>
          <a:prstGeom prst="arc">
            <a:avLst>
              <a:gd name="adj1" fmla="val 10787301"/>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Arc 87"/>
          <p:cNvSpPr/>
          <p:nvPr/>
        </p:nvSpPr>
        <p:spPr>
          <a:xfrm flipV="1">
            <a:off x="4355976" y="5517232"/>
            <a:ext cx="360040" cy="360040"/>
          </a:xfrm>
          <a:prstGeom prst="arc">
            <a:avLst>
              <a:gd name="adj1" fmla="val 10787301"/>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TextBox 89"/>
          <p:cNvSpPr txBox="1"/>
          <p:nvPr/>
        </p:nvSpPr>
        <p:spPr>
          <a:xfrm>
            <a:off x="179512" y="5013176"/>
            <a:ext cx="8748464" cy="369332"/>
          </a:xfrm>
          <a:prstGeom prst="rect">
            <a:avLst/>
          </a:prstGeom>
          <a:noFill/>
        </p:spPr>
        <p:txBody>
          <a:bodyPr wrap="square" rtlCol="0">
            <a:spAutoFit/>
          </a:bodyPr>
          <a:lstStyle/>
          <a:p>
            <a:r>
              <a:rPr lang="en-GB" dirty="0" smtClean="0"/>
              <a:t>1    2    3   4   5    6   7    8   9  10  11 12 13  14  15  16 17  18  19 20  21 22  23 24</a:t>
            </a:r>
            <a:endParaRPr lang="en-GB" dirty="0"/>
          </a:p>
        </p:txBody>
      </p:sp>
      <p:cxnSp>
        <p:nvCxnSpPr>
          <p:cNvPr id="92" name="Straight Arrow Connector 91"/>
          <p:cNvCxnSpPr/>
          <p:nvPr/>
        </p:nvCxnSpPr>
        <p:spPr>
          <a:xfrm rot="10800000">
            <a:off x="4427984" y="3789040"/>
            <a:ext cx="2736304"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93" name="Arc 92"/>
          <p:cNvSpPr/>
          <p:nvPr/>
        </p:nvSpPr>
        <p:spPr>
          <a:xfrm flipV="1">
            <a:off x="3995936" y="5517232"/>
            <a:ext cx="360040" cy="360040"/>
          </a:xfrm>
          <a:prstGeom prst="arc">
            <a:avLst>
              <a:gd name="adj1" fmla="val 10787301"/>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4" name="Arc 93"/>
          <p:cNvSpPr/>
          <p:nvPr/>
        </p:nvSpPr>
        <p:spPr>
          <a:xfrm flipV="1">
            <a:off x="3635896" y="5517232"/>
            <a:ext cx="360040" cy="360040"/>
          </a:xfrm>
          <a:prstGeom prst="arc">
            <a:avLst>
              <a:gd name="adj1" fmla="val 10787301"/>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5" name="Arc 94"/>
          <p:cNvSpPr/>
          <p:nvPr/>
        </p:nvSpPr>
        <p:spPr>
          <a:xfrm flipV="1">
            <a:off x="3275856" y="5517232"/>
            <a:ext cx="360040" cy="360040"/>
          </a:xfrm>
          <a:prstGeom prst="arc">
            <a:avLst>
              <a:gd name="adj1" fmla="val 10787301"/>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6" name="Arc 95"/>
          <p:cNvSpPr/>
          <p:nvPr/>
        </p:nvSpPr>
        <p:spPr>
          <a:xfrm flipV="1">
            <a:off x="2915816" y="5517232"/>
            <a:ext cx="360040" cy="360040"/>
          </a:xfrm>
          <a:prstGeom prst="arc">
            <a:avLst>
              <a:gd name="adj1" fmla="val 10787301"/>
              <a:gd name="adj2" fmla="val 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97" name="Straight Arrow Connector 96"/>
          <p:cNvCxnSpPr/>
          <p:nvPr/>
        </p:nvCxnSpPr>
        <p:spPr>
          <a:xfrm flipV="1">
            <a:off x="2915816" y="6093296"/>
            <a:ext cx="4248472" cy="997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7308304" y="5949280"/>
            <a:ext cx="1043876" cy="369332"/>
          </a:xfrm>
          <a:prstGeom prst="rect">
            <a:avLst/>
          </a:prstGeom>
        </p:spPr>
        <p:txBody>
          <a:bodyPr wrap="none">
            <a:spAutoFit/>
          </a:bodyPr>
          <a:lstStyle/>
          <a:p>
            <a:r>
              <a:rPr lang="en-GB" dirty="0" smtClean="0"/>
              <a:t>12 jumps</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850106"/>
          </a:xfrm>
        </p:spPr>
        <p:txBody>
          <a:bodyPr/>
          <a:lstStyle/>
          <a:p>
            <a:r>
              <a:rPr lang="en-GB" dirty="0" smtClean="0"/>
              <a:t>Multiplication and Division</a:t>
            </a:r>
            <a:endParaRPr lang="en-GB" dirty="0"/>
          </a:p>
        </p:txBody>
      </p:sp>
      <p:sp>
        <p:nvSpPr>
          <p:cNvPr id="4" name="Rectangle 3"/>
          <p:cNvSpPr/>
          <p:nvPr/>
        </p:nvSpPr>
        <p:spPr>
          <a:xfrm>
            <a:off x="6516216" y="2780928"/>
            <a:ext cx="2448272" cy="194421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smtClean="0">
              <a:solidFill>
                <a:schemeClr val="tx1"/>
              </a:solidFill>
            </a:endParaRPr>
          </a:p>
          <a:p>
            <a:r>
              <a:rPr lang="en-GB" sz="2000" b="1" dirty="0" smtClean="0">
                <a:solidFill>
                  <a:srgbClr val="C00000"/>
                </a:solidFill>
              </a:rPr>
              <a:t>Key Words:</a:t>
            </a:r>
          </a:p>
          <a:p>
            <a:pPr>
              <a:buFont typeface="Arial" pitchFamily="34" charset="0"/>
              <a:buChar char="•"/>
            </a:pPr>
            <a:r>
              <a:rPr lang="en-GB" sz="2000" dirty="0" smtClean="0">
                <a:solidFill>
                  <a:srgbClr val="C00000"/>
                </a:solidFill>
              </a:rPr>
              <a:t> Lots of ...</a:t>
            </a:r>
          </a:p>
          <a:p>
            <a:pPr>
              <a:buFont typeface="Arial" pitchFamily="34" charset="0"/>
              <a:buChar char="•"/>
            </a:pPr>
            <a:r>
              <a:rPr lang="en-GB" sz="2000" dirty="0" smtClean="0">
                <a:solidFill>
                  <a:srgbClr val="C00000"/>
                </a:solidFill>
              </a:rPr>
              <a:t> Sets of …</a:t>
            </a:r>
          </a:p>
          <a:p>
            <a:pPr>
              <a:buFont typeface="Arial" pitchFamily="34" charset="0"/>
              <a:buChar char="•"/>
            </a:pPr>
            <a:r>
              <a:rPr lang="en-GB" sz="2000" dirty="0" smtClean="0">
                <a:solidFill>
                  <a:srgbClr val="C00000"/>
                </a:solidFill>
              </a:rPr>
              <a:t> Groups of …</a:t>
            </a:r>
          </a:p>
          <a:p>
            <a:pPr>
              <a:buFont typeface="Arial" pitchFamily="34" charset="0"/>
              <a:buChar char="•"/>
            </a:pPr>
            <a:r>
              <a:rPr lang="en-GB" sz="2000" dirty="0" smtClean="0">
                <a:solidFill>
                  <a:srgbClr val="C00000"/>
                </a:solidFill>
              </a:rPr>
              <a:t> Shared between…</a:t>
            </a:r>
          </a:p>
          <a:p>
            <a:endParaRPr lang="en-GB" dirty="0">
              <a:solidFill>
                <a:schemeClr val="tx2"/>
              </a:solidFill>
            </a:endParaRPr>
          </a:p>
        </p:txBody>
      </p:sp>
      <p:pic>
        <p:nvPicPr>
          <p:cNvPr id="3074" name="Picture 2" descr="kid clipart boy"/>
          <p:cNvPicPr>
            <a:picLocks noChangeAspect="1" noChangeArrowheads="1"/>
          </p:cNvPicPr>
          <p:nvPr/>
        </p:nvPicPr>
        <p:blipFill>
          <a:blip r:embed="rId2" cstate="print"/>
          <a:srcRect/>
          <a:stretch>
            <a:fillRect/>
          </a:stretch>
        </p:blipFill>
        <p:spPr bwMode="auto">
          <a:xfrm>
            <a:off x="467544" y="2780928"/>
            <a:ext cx="795688" cy="936104"/>
          </a:xfrm>
          <a:prstGeom prst="rect">
            <a:avLst/>
          </a:prstGeom>
          <a:noFill/>
        </p:spPr>
      </p:pic>
      <p:pic>
        <p:nvPicPr>
          <p:cNvPr id="9" name="Picture 2" descr="kid clipart boy"/>
          <p:cNvPicPr>
            <a:picLocks noChangeAspect="1" noChangeArrowheads="1"/>
          </p:cNvPicPr>
          <p:nvPr/>
        </p:nvPicPr>
        <p:blipFill>
          <a:blip r:embed="rId2" cstate="print"/>
          <a:srcRect/>
          <a:stretch>
            <a:fillRect/>
          </a:stretch>
        </p:blipFill>
        <p:spPr bwMode="auto">
          <a:xfrm>
            <a:off x="1403648" y="2780928"/>
            <a:ext cx="795688" cy="936104"/>
          </a:xfrm>
          <a:prstGeom prst="rect">
            <a:avLst/>
          </a:prstGeom>
          <a:noFill/>
        </p:spPr>
      </p:pic>
      <p:pic>
        <p:nvPicPr>
          <p:cNvPr id="10" name="Picture 2" descr="kid clipart boy"/>
          <p:cNvPicPr>
            <a:picLocks noChangeAspect="1" noChangeArrowheads="1"/>
          </p:cNvPicPr>
          <p:nvPr/>
        </p:nvPicPr>
        <p:blipFill>
          <a:blip r:embed="rId2" cstate="print"/>
          <a:srcRect/>
          <a:stretch>
            <a:fillRect/>
          </a:stretch>
        </p:blipFill>
        <p:spPr bwMode="auto">
          <a:xfrm>
            <a:off x="2339752" y="2780928"/>
            <a:ext cx="795688" cy="936104"/>
          </a:xfrm>
          <a:prstGeom prst="rect">
            <a:avLst/>
          </a:prstGeom>
          <a:noFill/>
        </p:spPr>
      </p:pic>
      <p:pic>
        <p:nvPicPr>
          <p:cNvPr id="11" name="Picture 2" descr="kid clipart boy"/>
          <p:cNvPicPr>
            <a:picLocks noChangeAspect="1" noChangeArrowheads="1"/>
          </p:cNvPicPr>
          <p:nvPr/>
        </p:nvPicPr>
        <p:blipFill>
          <a:blip r:embed="rId2" cstate="print"/>
          <a:srcRect/>
          <a:stretch>
            <a:fillRect/>
          </a:stretch>
        </p:blipFill>
        <p:spPr bwMode="auto">
          <a:xfrm>
            <a:off x="3203848" y="2780928"/>
            <a:ext cx="795688" cy="936104"/>
          </a:xfrm>
          <a:prstGeom prst="rect">
            <a:avLst/>
          </a:prstGeom>
          <a:noFill/>
        </p:spPr>
      </p:pic>
      <p:sp>
        <p:nvSpPr>
          <p:cNvPr id="12" name="TextBox 11"/>
          <p:cNvSpPr txBox="1"/>
          <p:nvPr/>
        </p:nvSpPr>
        <p:spPr>
          <a:xfrm>
            <a:off x="251520" y="3861048"/>
            <a:ext cx="7704856" cy="584775"/>
          </a:xfrm>
          <a:prstGeom prst="rect">
            <a:avLst/>
          </a:prstGeom>
          <a:noFill/>
        </p:spPr>
        <p:txBody>
          <a:bodyPr wrap="square" rtlCol="0">
            <a:spAutoFit/>
          </a:bodyPr>
          <a:lstStyle/>
          <a:p>
            <a:r>
              <a:rPr lang="en-GB" sz="3200" dirty="0" smtClean="0"/>
              <a:t>  2  +  2  +  2  +  2  = 8</a:t>
            </a:r>
            <a:endParaRPr lang="en-GB" sz="3200" dirty="0"/>
          </a:p>
        </p:txBody>
      </p:sp>
      <p:pic>
        <p:nvPicPr>
          <p:cNvPr id="3076" name="Picture 4" descr="kid clipart girl smiling"/>
          <p:cNvPicPr>
            <a:picLocks noChangeAspect="1" noChangeArrowheads="1"/>
          </p:cNvPicPr>
          <p:nvPr/>
        </p:nvPicPr>
        <p:blipFill>
          <a:blip r:embed="rId3" cstate="print"/>
          <a:srcRect/>
          <a:stretch>
            <a:fillRect/>
          </a:stretch>
        </p:blipFill>
        <p:spPr bwMode="auto">
          <a:xfrm>
            <a:off x="1619672" y="4725144"/>
            <a:ext cx="1162929" cy="1368152"/>
          </a:xfrm>
          <a:prstGeom prst="rect">
            <a:avLst/>
          </a:prstGeom>
          <a:noFill/>
        </p:spPr>
      </p:pic>
      <p:pic>
        <p:nvPicPr>
          <p:cNvPr id="3078" name="Picture 6" descr="kid clipart boy smiling"/>
          <p:cNvPicPr>
            <a:picLocks noChangeAspect="1" noChangeArrowheads="1"/>
          </p:cNvPicPr>
          <p:nvPr/>
        </p:nvPicPr>
        <p:blipFill>
          <a:blip r:embed="rId4" cstate="print"/>
          <a:srcRect/>
          <a:stretch>
            <a:fillRect/>
          </a:stretch>
        </p:blipFill>
        <p:spPr bwMode="auto">
          <a:xfrm>
            <a:off x="539552" y="4725144"/>
            <a:ext cx="863809" cy="1328936"/>
          </a:xfrm>
          <a:prstGeom prst="rect">
            <a:avLst/>
          </a:prstGeom>
          <a:noFill/>
        </p:spPr>
      </p:pic>
      <p:pic>
        <p:nvPicPr>
          <p:cNvPr id="16" name="Picture 6" descr="kid clipart boy smiling"/>
          <p:cNvPicPr>
            <a:picLocks noChangeAspect="1" noChangeArrowheads="1"/>
          </p:cNvPicPr>
          <p:nvPr/>
        </p:nvPicPr>
        <p:blipFill>
          <a:blip r:embed="rId4" cstate="print"/>
          <a:srcRect/>
          <a:stretch>
            <a:fillRect/>
          </a:stretch>
        </p:blipFill>
        <p:spPr bwMode="auto">
          <a:xfrm>
            <a:off x="3131840" y="4725144"/>
            <a:ext cx="863809" cy="1328936"/>
          </a:xfrm>
          <a:prstGeom prst="rect">
            <a:avLst/>
          </a:prstGeom>
          <a:noFill/>
        </p:spPr>
      </p:pic>
      <p:sp>
        <p:nvSpPr>
          <p:cNvPr id="17" name="Oval 16"/>
          <p:cNvSpPr/>
          <p:nvPr/>
        </p:nvSpPr>
        <p:spPr>
          <a:xfrm>
            <a:off x="539552" y="616530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971600" y="616530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1907704" y="616530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339752" y="616530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3203848" y="616530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3635896" y="616530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467544" y="1196752"/>
            <a:ext cx="8064896" cy="1200329"/>
          </a:xfrm>
          <a:prstGeom prst="rect">
            <a:avLst/>
          </a:prstGeom>
          <a:noFill/>
        </p:spPr>
        <p:txBody>
          <a:bodyPr wrap="square" rtlCol="0">
            <a:spAutoFit/>
          </a:bodyPr>
          <a:lstStyle/>
          <a:p>
            <a:r>
              <a:rPr lang="en-GB" sz="2400" dirty="0" smtClean="0"/>
              <a:t>We do not use the symbols for multiplication or division until children are confident with the concept of ‘lots of’ as repeated addition and division as ‘sharing’. </a:t>
            </a:r>
            <a:endParaRPr lang="en-GB" sz="2400" dirty="0"/>
          </a:p>
        </p:txBody>
      </p:sp>
      <p:sp>
        <p:nvSpPr>
          <p:cNvPr id="24" name="TextBox 23"/>
          <p:cNvSpPr txBox="1"/>
          <p:nvPr/>
        </p:nvSpPr>
        <p:spPr>
          <a:xfrm>
            <a:off x="4139952" y="3212976"/>
            <a:ext cx="2376264" cy="584775"/>
          </a:xfrm>
          <a:prstGeom prst="rect">
            <a:avLst/>
          </a:prstGeom>
          <a:noFill/>
        </p:spPr>
        <p:txBody>
          <a:bodyPr wrap="square" rtlCol="0">
            <a:spAutoFit/>
          </a:bodyPr>
          <a:lstStyle/>
          <a:p>
            <a:r>
              <a:rPr lang="en-GB" sz="3200" dirty="0" smtClean="0"/>
              <a:t>  4 lots of 2</a:t>
            </a:r>
            <a:endParaRPr lang="en-GB" sz="3200" dirty="0"/>
          </a:p>
        </p:txBody>
      </p:sp>
      <p:sp>
        <p:nvSpPr>
          <p:cNvPr id="25" name="TextBox 24"/>
          <p:cNvSpPr txBox="1"/>
          <p:nvPr/>
        </p:nvSpPr>
        <p:spPr>
          <a:xfrm>
            <a:off x="4211960" y="5517232"/>
            <a:ext cx="3600400" cy="584775"/>
          </a:xfrm>
          <a:prstGeom prst="rect">
            <a:avLst/>
          </a:prstGeom>
          <a:noFill/>
        </p:spPr>
        <p:txBody>
          <a:bodyPr wrap="square" rtlCol="0">
            <a:spAutoFit/>
          </a:bodyPr>
          <a:lstStyle/>
          <a:p>
            <a:r>
              <a:rPr lang="en-GB" sz="3200" dirty="0" smtClean="0"/>
              <a:t>  6 shared by 3</a:t>
            </a:r>
            <a:endParaRPr lang="en-GB"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7772400" cy="1143000"/>
          </a:xfrm>
        </p:spPr>
        <p:txBody>
          <a:bodyPr/>
          <a:lstStyle/>
          <a:p>
            <a:r>
              <a:rPr lang="en-GB" dirty="0" smtClean="0"/>
              <a:t>New National Curriculum</a:t>
            </a:r>
            <a:endParaRPr lang="en-GB" dirty="0"/>
          </a:p>
        </p:txBody>
      </p:sp>
      <p:sp>
        <p:nvSpPr>
          <p:cNvPr id="3" name="Content Placeholder 2"/>
          <p:cNvSpPr>
            <a:spLocks noGrp="1"/>
          </p:cNvSpPr>
          <p:nvPr>
            <p:ph sz="quarter" idx="1"/>
          </p:nvPr>
        </p:nvSpPr>
        <p:spPr>
          <a:xfrm>
            <a:off x="395536" y="1412776"/>
            <a:ext cx="8003232" cy="3816424"/>
          </a:xfrm>
        </p:spPr>
        <p:txBody>
          <a:bodyPr>
            <a:normAutofit/>
          </a:bodyPr>
          <a:lstStyle/>
          <a:p>
            <a:pPr>
              <a:buNone/>
            </a:pPr>
            <a:r>
              <a:rPr lang="en-GB" sz="3200" dirty="0" smtClean="0"/>
              <a:t>The new National Curriculum states that, by the end of year two, pupils should know how to:</a:t>
            </a:r>
          </a:p>
          <a:p>
            <a:pPr>
              <a:buFont typeface="Wingdings" pitchFamily="2" charset="2"/>
              <a:buChar char="ü"/>
            </a:pPr>
            <a:endParaRPr lang="en-GB" sz="3200" dirty="0" smtClean="0"/>
          </a:p>
          <a:p>
            <a:pPr>
              <a:buFont typeface="Wingdings" pitchFamily="2" charset="2"/>
              <a:buChar char="ü"/>
            </a:pPr>
            <a:r>
              <a:rPr lang="en-GB" sz="3200" dirty="0" smtClean="0"/>
              <a:t>Recall and use multiplication and division facts for the 2, 5 and 10 times tables.</a:t>
            </a:r>
          </a:p>
          <a:p>
            <a:endParaRPr lang="en-GB" sz="2400" dirty="0" smtClean="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education.more4kids.info/uploads/Image/boy-and-abacus.jpg"/>
          <p:cNvPicPr>
            <a:picLocks noChangeAspect="1" noChangeArrowheads="1"/>
          </p:cNvPicPr>
          <p:nvPr/>
        </p:nvPicPr>
        <p:blipFill>
          <a:blip r:embed="rId2" cstate="print"/>
          <a:srcRect/>
          <a:stretch>
            <a:fillRect/>
          </a:stretch>
        </p:blipFill>
        <p:spPr bwMode="auto">
          <a:xfrm>
            <a:off x="5699842" y="1988840"/>
            <a:ext cx="2935885" cy="4398641"/>
          </a:xfrm>
          <a:prstGeom prst="rect">
            <a:avLst/>
          </a:prstGeom>
          <a:noFill/>
        </p:spPr>
      </p:pic>
      <p:sp>
        <p:nvSpPr>
          <p:cNvPr id="2" name="Title 1"/>
          <p:cNvSpPr>
            <a:spLocks noGrp="1"/>
          </p:cNvSpPr>
          <p:nvPr>
            <p:ph type="title"/>
          </p:nvPr>
        </p:nvSpPr>
        <p:spPr>
          <a:xfrm>
            <a:off x="179512" y="0"/>
            <a:ext cx="7772400" cy="1143000"/>
          </a:xfrm>
        </p:spPr>
        <p:txBody>
          <a:bodyPr/>
          <a:lstStyle/>
          <a:p>
            <a:r>
              <a:rPr lang="en-GB" dirty="0" smtClean="0"/>
              <a:t>Maths in the Infants</a:t>
            </a:r>
            <a:endParaRPr lang="en-GB" dirty="0"/>
          </a:p>
        </p:txBody>
      </p:sp>
      <p:sp>
        <p:nvSpPr>
          <p:cNvPr id="3" name="Content Placeholder 2"/>
          <p:cNvSpPr>
            <a:spLocks noGrp="1"/>
          </p:cNvSpPr>
          <p:nvPr>
            <p:ph sz="quarter" idx="1"/>
          </p:nvPr>
        </p:nvSpPr>
        <p:spPr/>
        <p:txBody>
          <a:bodyPr>
            <a:normAutofit/>
          </a:bodyPr>
          <a:lstStyle/>
          <a:p>
            <a:r>
              <a:rPr lang="en-GB" sz="2800" dirty="0" smtClean="0"/>
              <a:t>Progression in number work</a:t>
            </a:r>
          </a:p>
          <a:p>
            <a:r>
              <a:rPr lang="en-GB" sz="2800" dirty="0" smtClean="0"/>
              <a:t>Methods we use for the operations</a:t>
            </a:r>
          </a:p>
          <a:p>
            <a:r>
              <a:rPr lang="en-GB" sz="2800" dirty="0" smtClean="0"/>
              <a:t>Other maths in the infants</a:t>
            </a:r>
          </a:p>
          <a:p>
            <a:r>
              <a:rPr lang="en-GB" sz="2800" dirty="0" smtClean="0"/>
              <a:t>How to help your child at home</a:t>
            </a:r>
            <a:endParaRPr lang="en-GB"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7772400" cy="1143000"/>
          </a:xfrm>
        </p:spPr>
        <p:txBody>
          <a:bodyPr/>
          <a:lstStyle/>
          <a:p>
            <a:r>
              <a:rPr lang="en-GB" dirty="0" smtClean="0"/>
              <a:t>Word problems</a:t>
            </a:r>
            <a:endParaRPr lang="en-GB" dirty="0"/>
          </a:p>
        </p:txBody>
      </p:sp>
      <p:sp>
        <p:nvSpPr>
          <p:cNvPr id="3" name="Content Placeholder 2"/>
          <p:cNvSpPr>
            <a:spLocks noGrp="1"/>
          </p:cNvSpPr>
          <p:nvPr>
            <p:ph sz="quarter" idx="1"/>
          </p:nvPr>
        </p:nvSpPr>
        <p:spPr>
          <a:xfrm>
            <a:off x="395536" y="1412776"/>
            <a:ext cx="8003232" cy="1333128"/>
          </a:xfrm>
        </p:spPr>
        <p:txBody>
          <a:bodyPr/>
          <a:lstStyle/>
          <a:p>
            <a:r>
              <a:rPr lang="en-GB" sz="2400" dirty="0" smtClean="0"/>
              <a:t>Once the children are confident with using the methods of each operation we use word problems so they can apply their skills to ‘real life’ situations.</a:t>
            </a:r>
          </a:p>
          <a:p>
            <a:endParaRPr lang="en-GB" dirty="0"/>
          </a:p>
        </p:txBody>
      </p:sp>
      <p:graphicFrame>
        <p:nvGraphicFramePr>
          <p:cNvPr id="4" name="Table 3"/>
          <p:cNvGraphicFramePr>
            <a:graphicFrameLocks noGrp="1"/>
          </p:cNvGraphicFramePr>
          <p:nvPr/>
        </p:nvGraphicFramePr>
        <p:xfrm>
          <a:off x="5508104" y="2348880"/>
          <a:ext cx="2818697" cy="4312859"/>
        </p:xfrm>
        <a:graphic>
          <a:graphicData uri="http://schemas.openxmlformats.org/drawingml/2006/table">
            <a:tbl>
              <a:tblPr/>
              <a:tblGrid>
                <a:gridCol w="2818697"/>
              </a:tblGrid>
              <a:tr h="1094561">
                <a:tc>
                  <a:txBody>
                    <a:bodyPr/>
                    <a:lstStyle/>
                    <a:p>
                      <a:pPr marR="0" indent="0" algn="l" rtl="0">
                        <a:spcBef>
                          <a:spcPts val="0"/>
                        </a:spcBef>
                        <a:spcAft>
                          <a:spcPts val="0"/>
                        </a:spcAft>
                      </a:pPr>
                      <a:r>
                        <a:rPr lang="en-GB" sz="1200" kern="1400" dirty="0">
                          <a:solidFill>
                            <a:srgbClr val="000000"/>
                          </a:solidFill>
                          <a:latin typeface="SassoonPrimaryType"/>
                        </a:rPr>
                        <a:t>The problem:</a:t>
                      </a:r>
                      <a:endParaRPr lang="en-GB" sz="900" kern="1400" dirty="0">
                        <a:solidFill>
                          <a:srgbClr val="000000"/>
                        </a:solidFill>
                        <a:latin typeface="Times New Roman"/>
                      </a:endParaRPr>
                    </a:p>
                    <a:p>
                      <a:pPr marR="0" indent="0" algn="l" rtl="0">
                        <a:spcBef>
                          <a:spcPts val="0"/>
                        </a:spcBef>
                        <a:spcAft>
                          <a:spcPts val="0"/>
                        </a:spcAft>
                      </a:pPr>
                      <a:r>
                        <a:rPr lang="en-GB" sz="1800" b="0" kern="1400" dirty="0">
                          <a:solidFill>
                            <a:srgbClr val="000000"/>
                          </a:solidFill>
                          <a:latin typeface="SassoonPrimaryInfant" pitchFamily="2" charset="0"/>
                        </a:rPr>
                        <a:t>Bob had </a:t>
                      </a:r>
                      <a:r>
                        <a:rPr lang="en-GB" sz="1800" kern="1400" dirty="0">
                          <a:solidFill>
                            <a:srgbClr val="000000"/>
                          </a:solidFill>
                          <a:latin typeface="SassoonPrimaryInfant" pitchFamily="2" charset="0"/>
                        </a:rPr>
                        <a:t>24 sweets. He ate 6 sweets. How many sweets does Bob have </a:t>
                      </a:r>
                      <a:r>
                        <a:rPr lang="en-GB" sz="1800" kern="1400" dirty="0" smtClean="0">
                          <a:solidFill>
                            <a:srgbClr val="000000"/>
                          </a:solidFill>
                          <a:latin typeface="SassoonPrimaryInfant" pitchFamily="2" charset="0"/>
                        </a:rPr>
                        <a:t>left?</a:t>
                      </a:r>
                      <a:endParaRPr lang="en-GB" sz="1800" kern="1400" dirty="0">
                        <a:solidFill>
                          <a:srgbClr val="000000"/>
                        </a:solidFill>
                        <a:latin typeface="SassoonPrimaryInfant" pitchFamily="2" charset="0"/>
                      </a:endParaRPr>
                    </a:p>
                  </a:txBody>
                  <a:tcPr marL="31103" marR="31103" marT="31103" marB="311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58">
                <a:tc>
                  <a:txBody>
                    <a:bodyPr/>
                    <a:lstStyle/>
                    <a:p>
                      <a:pPr marR="0" indent="0" algn="l" rtl="0">
                        <a:spcBef>
                          <a:spcPts val="0"/>
                        </a:spcBef>
                        <a:spcAft>
                          <a:spcPts val="0"/>
                        </a:spcAft>
                      </a:pPr>
                      <a:r>
                        <a:rPr lang="en-GB" sz="1200" kern="1400" dirty="0">
                          <a:solidFill>
                            <a:srgbClr val="000000"/>
                          </a:solidFill>
                          <a:latin typeface="SassoonPrimaryType"/>
                        </a:rPr>
                        <a:t>What do I need to do</a:t>
                      </a:r>
                      <a:r>
                        <a:rPr lang="en-GB" sz="1200" kern="1400" dirty="0" smtClean="0">
                          <a:solidFill>
                            <a:srgbClr val="000000"/>
                          </a:solidFill>
                          <a:latin typeface="SassoonPrimaryType"/>
                        </a:rPr>
                        <a:t>?    </a:t>
                      </a:r>
                      <a:r>
                        <a:rPr lang="en-GB" sz="1800" kern="1400" dirty="0" smtClean="0">
                          <a:solidFill>
                            <a:srgbClr val="000000"/>
                          </a:solidFill>
                          <a:latin typeface="SassoonPrimaryType"/>
                        </a:rPr>
                        <a:t> -  </a:t>
                      </a:r>
                      <a:r>
                        <a:rPr lang="en-GB" sz="1400" kern="1400" dirty="0" smtClean="0">
                          <a:solidFill>
                            <a:srgbClr val="000000"/>
                          </a:solidFill>
                          <a:latin typeface="SassoonPrimaryType"/>
                        </a:rPr>
                        <a:t>(take away)</a:t>
                      </a:r>
                      <a:endParaRPr lang="en-GB" sz="1400" kern="1400" dirty="0">
                        <a:solidFill>
                          <a:srgbClr val="000000"/>
                        </a:solidFill>
                        <a:latin typeface="Times New Roman"/>
                      </a:endParaRPr>
                    </a:p>
                  </a:txBody>
                  <a:tcPr marL="31103" marR="31103" marT="31103" marB="311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6135">
                <a:tc>
                  <a:txBody>
                    <a:bodyPr/>
                    <a:lstStyle/>
                    <a:p>
                      <a:pPr marR="0" indent="0" algn="l" rtl="0">
                        <a:spcBef>
                          <a:spcPts val="0"/>
                        </a:spcBef>
                        <a:spcAft>
                          <a:spcPts val="0"/>
                        </a:spcAft>
                      </a:pPr>
                      <a:r>
                        <a:rPr lang="en-GB" sz="1200" kern="1400" dirty="0">
                          <a:solidFill>
                            <a:srgbClr val="000000"/>
                          </a:solidFill>
                          <a:latin typeface="SassoonPrimaryType"/>
                        </a:rPr>
                        <a:t>Write the </a:t>
                      </a:r>
                      <a:r>
                        <a:rPr lang="en-GB" sz="1200" kern="1400" dirty="0" smtClean="0">
                          <a:solidFill>
                            <a:srgbClr val="000000"/>
                          </a:solidFill>
                          <a:latin typeface="SassoonPrimaryType"/>
                        </a:rPr>
                        <a:t>number sentence and </a:t>
                      </a:r>
                      <a:r>
                        <a:rPr lang="en-GB" sz="1200" kern="1400" dirty="0">
                          <a:solidFill>
                            <a:srgbClr val="000000"/>
                          </a:solidFill>
                          <a:latin typeface="SassoonPrimaryType"/>
                        </a:rPr>
                        <a:t>solve it:</a:t>
                      </a:r>
                      <a:endParaRPr lang="en-GB" sz="900" kern="1400" dirty="0">
                        <a:solidFill>
                          <a:srgbClr val="000000"/>
                        </a:solidFill>
                        <a:latin typeface="Times New Roman"/>
                      </a:endParaRPr>
                    </a:p>
                    <a:p>
                      <a:pPr marR="0" indent="0" algn="l" rtl="0">
                        <a:spcBef>
                          <a:spcPts val="0"/>
                        </a:spcBef>
                        <a:spcAft>
                          <a:spcPts val="0"/>
                        </a:spcAft>
                      </a:pPr>
                      <a:r>
                        <a:rPr lang="en-GB" sz="1200" kern="1400" dirty="0">
                          <a:solidFill>
                            <a:srgbClr val="000000"/>
                          </a:solidFill>
                          <a:latin typeface="SassoonPrimaryType"/>
                        </a:rPr>
                        <a:t> </a:t>
                      </a:r>
                      <a:endParaRPr lang="en-GB" sz="900" kern="1400" dirty="0">
                        <a:solidFill>
                          <a:srgbClr val="000000"/>
                        </a:solidFill>
                        <a:latin typeface="Times New Roman"/>
                      </a:endParaRPr>
                    </a:p>
                    <a:p>
                      <a:pPr marR="0" indent="0" algn="l" rtl="0">
                        <a:spcBef>
                          <a:spcPts val="0"/>
                        </a:spcBef>
                        <a:spcAft>
                          <a:spcPts val="0"/>
                        </a:spcAft>
                      </a:pPr>
                      <a:r>
                        <a:rPr lang="en-GB" sz="1200" kern="1400" dirty="0">
                          <a:solidFill>
                            <a:srgbClr val="000000"/>
                          </a:solidFill>
                          <a:latin typeface="SassoonPrimaryType"/>
                        </a:rPr>
                        <a:t> </a:t>
                      </a:r>
                      <a:r>
                        <a:rPr lang="en-GB" sz="2000" kern="1400" dirty="0" smtClean="0">
                          <a:solidFill>
                            <a:srgbClr val="000000"/>
                          </a:solidFill>
                          <a:latin typeface="SassoonPrimaryType"/>
                        </a:rPr>
                        <a:t>24</a:t>
                      </a:r>
                      <a:r>
                        <a:rPr lang="en-GB" sz="2000" kern="1400" baseline="0" dirty="0" smtClean="0">
                          <a:solidFill>
                            <a:srgbClr val="000000"/>
                          </a:solidFill>
                          <a:latin typeface="SassoonPrimaryType"/>
                        </a:rPr>
                        <a:t> – 6 =</a:t>
                      </a:r>
                      <a:endParaRPr lang="en-GB" sz="2000" kern="1400" dirty="0">
                        <a:solidFill>
                          <a:srgbClr val="000000"/>
                        </a:solidFill>
                        <a:latin typeface="Times New Roman"/>
                      </a:endParaRPr>
                    </a:p>
                    <a:p>
                      <a:pPr marR="0" indent="0" algn="l" rtl="0">
                        <a:spcBef>
                          <a:spcPts val="0"/>
                        </a:spcBef>
                        <a:spcAft>
                          <a:spcPts val="0"/>
                        </a:spcAft>
                      </a:pPr>
                      <a:r>
                        <a:rPr lang="en-GB" sz="1200" kern="1400" dirty="0">
                          <a:solidFill>
                            <a:srgbClr val="000000"/>
                          </a:solidFill>
                          <a:latin typeface="SassoonPrimaryType"/>
                        </a:rPr>
                        <a:t> </a:t>
                      </a:r>
                      <a:endParaRPr lang="en-GB" sz="900" kern="1400" dirty="0">
                        <a:solidFill>
                          <a:srgbClr val="000000"/>
                        </a:solidFill>
                        <a:latin typeface="Times New Roman"/>
                      </a:endParaRPr>
                    </a:p>
                    <a:p>
                      <a:pPr marR="0" indent="0" algn="l" rtl="0">
                        <a:spcBef>
                          <a:spcPts val="0"/>
                        </a:spcBef>
                        <a:spcAft>
                          <a:spcPts val="0"/>
                        </a:spcAft>
                      </a:pPr>
                      <a:r>
                        <a:rPr lang="en-GB" sz="1200" kern="1400" dirty="0">
                          <a:solidFill>
                            <a:srgbClr val="000000"/>
                          </a:solidFill>
                          <a:latin typeface="SassoonPrimaryType"/>
                        </a:rPr>
                        <a:t> </a:t>
                      </a:r>
                      <a:endParaRPr lang="en-GB" sz="900" kern="1400" dirty="0">
                        <a:solidFill>
                          <a:srgbClr val="000000"/>
                        </a:solidFill>
                        <a:latin typeface="Times New Roman"/>
                      </a:endParaRPr>
                    </a:p>
                    <a:p>
                      <a:pPr marR="0" indent="0" algn="l" rtl="0">
                        <a:spcBef>
                          <a:spcPts val="0"/>
                        </a:spcBef>
                        <a:spcAft>
                          <a:spcPts val="0"/>
                        </a:spcAft>
                      </a:pPr>
                      <a:r>
                        <a:rPr lang="en-GB" sz="1400" kern="1400" dirty="0">
                          <a:solidFill>
                            <a:srgbClr val="000000"/>
                          </a:solidFill>
                          <a:latin typeface="SassoonPrimaryType"/>
                        </a:rPr>
                        <a:t> </a:t>
                      </a:r>
                      <a:endParaRPr lang="en-GB" sz="900" kern="1400" dirty="0">
                        <a:solidFill>
                          <a:srgbClr val="000000"/>
                        </a:solidFill>
                        <a:latin typeface="Times New Roman"/>
                      </a:endParaRPr>
                    </a:p>
                    <a:p>
                      <a:pPr marR="0" indent="0" algn="l" rtl="0">
                        <a:spcBef>
                          <a:spcPts val="0"/>
                        </a:spcBef>
                        <a:spcAft>
                          <a:spcPts val="0"/>
                        </a:spcAft>
                      </a:pPr>
                      <a:r>
                        <a:rPr lang="en-GB" sz="1400" kern="1400" dirty="0">
                          <a:solidFill>
                            <a:srgbClr val="000000"/>
                          </a:solidFill>
                          <a:latin typeface="SassoonPrimaryType"/>
                        </a:rPr>
                        <a:t> </a:t>
                      </a:r>
                      <a:endParaRPr lang="en-GB" sz="900" kern="1400" dirty="0">
                        <a:solidFill>
                          <a:srgbClr val="000000"/>
                        </a:solidFill>
                        <a:latin typeface="Times New Roman"/>
                      </a:endParaRPr>
                    </a:p>
                    <a:p>
                      <a:pPr marR="0" indent="0" algn="l" rtl="0">
                        <a:spcBef>
                          <a:spcPts val="0"/>
                        </a:spcBef>
                        <a:spcAft>
                          <a:spcPts val="0"/>
                        </a:spcAft>
                      </a:pPr>
                      <a:r>
                        <a:rPr lang="en-GB" sz="1400" kern="1400" dirty="0">
                          <a:solidFill>
                            <a:srgbClr val="000000"/>
                          </a:solidFill>
                          <a:latin typeface="SassoonPrimaryType"/>
                        </a:rPr>
                        <a:t> </a:t>
                      </a:r>
                      <a:endParaRPr lang="en-GB" sz="900" kern="1400" dirty="0">
                        <a:solidFill>
                          <a:srgbClr val="000000"/>
                        </a:solidFill>
                        <a:latin typeface="Times New Roman"/>
                      </a:endParaRPr>
                    </a:p>
                    <a:p>
                      <a:pPr marR="0" indent="0" algn="l" rtl="0">
                        <a:spcBef>
                          <a:spcPts val="0"/>
                        </a:spcBef>
                        <a:spcAft>
                          <a:spcPts val="0"/>
                        </a:spcAft>
                      </a:pPr>
                      <a:r>
                        <a:rPr lang="en-GB" sz="1400" kern="1400" dirty="0">
                          <a:solidFill>
                            <a:srgbClr val="000000"/>
                          </a:solidFill>
                          <a:latin typeface="SassoonPrimaryType"/>
                        </a:rPr>
                        <a:t> </a:t>
                      </a:r>
                      <a:endParaRPr lang="en-GB" sz="900" kern="1400" dirty="0">
                        <a:solidFill>
                          <a:srgbClr val="000000"/>
                        </a:solidFill>
                        <a:latin typeface="Times New Roman"/>
                      </a:endParaRPr>
                    </a:p>
                    <a:p>
                      <a:pPr marR="0" indent="0" algn="l" rtl="0">
                        <a:spcBef>
                          <a:spcPts val="0"/>
                        </a:spcBef>
                        <a:spcAft>
                          <a:spcPts val="0"/>
                        </a:spcAft>
                      </a:pPr>
                      <a:r>
                        <a:rPr lang="en-GB" sz="1400" kern="1400" dirty="0">
                          <a:solidFill>
                            <a:srgbClr val="000000"/>
                          </a:solidFill>
                          <a:latin typeface="SassoonPrimaryType"/>
                        </a:rPr>
                        <a:t> </a:t>
                      </a:r>
                      <a:endParaRPr lang="en-GB" sz="900" kern="1400" dirty="0">
                        <a:solidFill>
                          <a:srgbClr val="000000"/>
                        </a:solidFill>
                        <a:latin typeface="Times New Roman"/>
                      </a:endParaRPr>
                    </a:p>
                  </a:txBody>
                  <a:tcPr marL="31103" marR="31103" marT="31103" marB="311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446">
                <a:tc>
                  <a:txBody>
                    <a:bodyPr/>
                    <a:lstStyle/>
                    <a:p>
                      <a:pPr marR="0" indent="0" algn="l" rtl="0">
                        <a:spcBef>
                          <a:spcPts val="0"/>
                        </a:spcBef>
                        <a:spcAft>
                          <a:spcPts val="0"/>
                        </a:spcAft>
                      </a:pPr>
                      <a:r>
                        <a:rPr lang="en-US" sz="1200" kern="1400" dirty="0">
                          <a:solidFill>
                            <a:srgbClr val="000000"/>
                          </a:solidFill>
                          <a:latin typeface="SassoonPrimaryType"/>
                        </a:rPr>
                        <a:t>My answer</a:t>
                      </a:r>
                      <a:r>
                        <a:rPr lang="en-US" sz="1200" kern="1400" dirty="0" smtClean="0">
                          <a:solidFill>
                            <a:srgbClr val="000000"/>
                          </a:solidFill>
                          <a:latin typeface="SassoonPrimaryType"/>
                        </a:rPr>
                        <a:t>: </a:t>
                      </a:r>
                      <a:endParaRPr lang="en-US" sz="900" kern="1400" dirty="0">
                        <a:solidFill>
                          <a:srgbClr val="000000"/>
                        </a:solidFill>
                        <a:latin typeface="Times New Roman"/>
                      </a:endParaRPr>
                    </a:p>
                  </a:txBody>
                  <a:tcPr marL="31103" marR="31103" marT="31103" marB="311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395536" y="2852936"/>
            <a:ext cx="4896544" cy="1938992"/>
          </a:xfrm>
          <a:prstGeom prst="rect">
            <a:avLst/>
          </a:prstGeom>
          <a:noFill/>
        </p:spPr>
        <p:txBody>
          <a:bodyPr wrap="square" rtlCol="0">
            <a:spAutoFit/>
          </a:bodyPr>
          <a:lstStyle/>
          <a:p>
            <a:pPr marL="266700" indent="-266700">
              <a:buClr>
                <a:schemeClr val="tx2"/>
              </a:buClr>
              <a:buSzPct val="110000"/>
              <a:buFont typeface="Arial" pitchFamily="34" charset="0"/>
              <a:buChar char="•"/>
            </a:pPr>
            <a:r>
              <a:rPr lang="en-GB" sz="2400" dirty="0" smtClean="0"/>
              <a:t> When the children are familiar with more than one operation (e.g.  addition and subtraction), an important part of word problems is deciding what operation to use.</a:t>
            </a:r>
            <a:endParaRPr lang="en-GB"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987824" y="5229200"/>
            <a:ext cx="2110755" cy="1253851"/>
          </a:xfrm>
          <a:prstGeom prst="rect">
            <a:avLst/>
          </a:prstGeom>
          <a:noFill/>
          <a:ln w="9525">
            <a:noFill/>
            <a:miter lim="800000"/>
            <a:headEnd/>
            <a:tailEnd/>
          </a:ln>
        </p:spPr>
      </p:pic>
      <p:sp>
        <p:nvSpPr>
          <p:cNvPr id="2" name="Title 1"/>
          <p:cNvSpPr>
            <a:spLocks noGrp="1"/>
          </p:cNvSpPr>
          <p:nvPr>
            <p:ph type="title"/>
          </p:nvPr>
        </p:nvSpPr>
        <p:spPr>
          <a:xfrm>
            <a:off x="251520" y="274638"/>
            <a:ext cx="8435280" cy="850106"/>
          </a:xfrm>
        </p:spPr>
        <p:txBody>
          <a:bodyPr/>
          <a:lstStyle/>
          <a:p>
            <a:r>
              <a:rPr lang="en-GB" dirty="0" smtClean="0"/>
              <a:t>Other Maths in The Infants</a:t>
            </a:r>
            <a:endParaRPr lang="en-GB" dirty="0"/>
          </a:p>
        </p:txBody>
      </p:sp>
      <p:sp>
        <p:nvSpPr>
          <p:cNvPr id="3" name="5-Point Star 2"/>
          <p:cNvSpPr/>
          <p:nvPr/>
        </p:nvSpPr>
        <p:spPr>
          <a:xfrm>
            <a:off x="395536" y="1340768"/>
            <a:ext cx="720080" cy="648072"/>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259632" y="1340768"/>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123728" y="1412776"/>
            <a:ext cx="648072" cy="64807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5-Point Star 5"/>
          <p:cNvSpPr/>
          <p:nvPr/>
        </p:nvSpPr>
        <p:spPr>
          <a:xfrm>
            <a:off x="2915816" y="1340768"/>
            <a:ext cx="720080" cy="648072"/>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779912" y="1340768"/>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644008" y="1412776"/>
            <a:ext cx="648072" cy="64807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516216" y="1484784"/>
            <a:ext cx="2232248" cy="584775"/>
          </a:xfrm>
          <a:prstGeom prst="rect">
            <a:avLst/>
          </a:prstGeom>
          <a:noFill/>
        </p:spPr>
        <p:txBody>
          <a:bodyPr wrap="square" rtlCol="0">
            <a:spAutoFit/>
          </a:bodyPr>
          <a:lstStyle/>
          <a:p>
            <a:r>
              <a:rPr lang="en-GB" sz="3200" dirty="0" smtClean="0"/>
              <a:t>Patterns</a:t>
            </a:r>
            <a:endParaRPr lang="en-GB" sz="3200" dirty="0"/>
          </a:p>
        </p:txBody>
      </p:sp>
      <p:sp>
        <p:nvSpPr>
          <p:cNvPr id="10" name="5-Point Star 9"/>
          <p:cNvSpPr/>
          <p:nvPr/>
        </p:nvSpPr>
        <p:spPr>
          <a:xfrm>
            <a:off x="5508104" y="1340768"/>
            <a:ext cx="720080" cy="648072"/>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851920" y="2708920"/>
            <a:ext cx="3024336" cy="302433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39552" y="2708920"/>
            <a:ext cx="3024336" cy="302433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7308304" y="4005064"/>
            <a:ext cx="2232248" cy="584775"/>
          </a:xfrm>
          <a:prstGeom prst="rect">
            <a:avLst/>
          </a:prstGeom>
          <a:noFill/>
        </p:spPr>
        <p:txBody>
          <a:bodyPr wrap="square" rtlCol="0">
            <a:spAutoFit/>
          </a:bodyPr>
          <a:lstStyle/>
          <a:p>
            <a:r>
              <a:rPr lang="en-GB" sz="3200" dirty="0" smtClean="0"/>
              <a:t>Sorting</a:t>
            </a:r>
            <a:endParaRPr lang="en-GB" sz="3200" dirty="0"/>
          </a:p>
        </p:txBody>
      </p:sp>
      <p:pic>
        <p:nvPicPr>
          <p:cNvPr id="1025" name="Picture 1"/>
          <p:cNvPicPr>
            <a:picLocks noChangeAspect="1" noChangeArrowheads="1"/>
          </p:cNvPicPr>
          <p:nvPr/>
        </p:nvPicPr>
        <p:blipFill>
          <a:blip r:embed="rId3" cstate="print"/>
          <a:srcRect/>
          <a:stretch>
            <a:fillRect/>
          </a:stretch>
        </p:blipFill>
        <p:spPr bwMode="auto">
          <a:xfrm>
            <a:off x="1187624" y="3068960"/>
            <a:ext cx="1584176" cy="980138"/>
          </a:xfrm>
          <a:prstGeom prst="rect">
            <a:avLst/>
          </a:prstGeom>
          <a:noFill/>
          <a:ln w="9525">
            <a:noFill/>
            <a:miter lim="800000"/>
            <a:headEnd/>
            <a:tailEnd/>
          </a:ln>
        </p:spPr>
      </p:pic>
      <p:pic>
        <p:nvPicPr>
          <p:cNvPr id="15" name="Picture 1"/>
          <p:cNvPicPr>
            <a:picLocks noChangeAspect="1" noChangeArrowheads="1"/>
          </p:cNvPicPr>
          <p:nvPr/>
        </p:nvPicPr>
        <p:blipFill>
          <a:blip r:embed="rId3" cstate="print"/>
          <a:srcRect/>
          <a:stretch>
            <a:fillRect/>
          </a:stretch>
        </p:blipFill>
        <p:spPr bwMode="auto">
          <a:xfrm>
            <a:off x="1115616" y="4005064"/>
            <a:ext cx="1944216" cy="1202897"/>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716016" y="2996952"/>
            <a:ext cx="1296144" cy="1045277"/>
          </a:xfrm>
          <a:prstGeom prst="rect">
            <a:avLst/>
          </a:prstGeom>
          <a:noFill/>
          <a:ln w="9525">
            <a:noFill/>
            <a:miter lim="800000"/>
            <a:headEnd/>
            <a:tailEnd/>
          </a:ln>
        </p:spPr>
      </p:pic>
      <p:pic>
        <p:nvPicPr>
          <p:cNvPr id="17" name="Picture 2"/>
          <p:cNvPicPr>
            <a:picLocks noChangeAspect="1" noChangeArrowheads="1"/>
          </p:cNvPicPr>
          <p:nvPr/>
        </p:nvPicPr>
        <p:blipFill>
          <a:blip r:embed="rId4" cstate="print"/>
          <a:srcRect/>
          <a:stretch>
            <a:fillRect/>
          </a:stretch>
        </p:blipFill>
        <p:spPr bwMode="auto">
          <a:xfrm>
            <a:off x="4283968" y="4077072"/>
            <a:ext cx="1116335" cy="900270"/>
          </a:xfrm>
          <a:prstGeom prst="rect">
            <a:avLst/>
          </a:prstGeom>
          <a:noFill/>
          <a:ln w="9525">
            <a:noFill/>
            <a:miter lim="800000"/>
            <a:headEnd/>
            <a:tailEnd/>
          </a:ln>
        </p:spPr>
      </p:pic>
      <p:pic>
        <p:nvPicPr>
          <p:cNvPr id="18" name="Picture 2"/>
          <p:cNvPicPr>
            <a:picLocks noChangeAspect="1" noChangeArrowheads="1"/>
          </p:cNvPicPr>
          <p:nvPr/>
        </p:nvPicPr>
        <p:blipFill>
          <a:blip r:embed="rId4" cstate="print"/>
          <a:srcRect/>
          <a:stretch>
            <a:fillRect/>
          </a:stretch>
        </p:blipFill>
        <p:spPr bwMode="auto">
          <a:xfrm>
            <a:off x="5940152" y="3933056"/>
            <a:ext cx="828303" cy="667986"/>
          </a:xfrm>
          <a:prstGeom prst="rect">
            <a:avLst/>
          </a:prstGeom>
          <a:noFill/>
          <a:ln w="9525">
            <a:noFill/>
            <a:miter lim="800000"/>
            <a:headEnd/>
            <a:tailEnd/>
          </a:ln>
        </p:spPr>
      </p:pic>
      <p:pic>
        <p:nvPicPr>
          <p:cNvPr id="19" name="Picture 2"/>
          <p:cNvPicPr>
            <a:picLocks noChangeAspect="1" noChangeArrowheads="1"/>
          </p:cNvPicPr>
          <p:nvPr/>
        </p:nvPicPr>
        <p:blipFill>
          <a:blip r:embed="rId4" cstate="print"/>
          <a:srcRect/>
          <a:stretch>
            <a:fillRect/>
          </a:stretch>
        </p:blipFill>
        <p:spPr bwMode="auto">
          <a:xfrm>
            <a:off x="5364088" y="4581128"/>
            <a:ext cx="828303" cy="6679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850106"/>
          </a:xfrm>
        </p:spPr>
        <p:txBody>
          <a:bodyPr/>
          <a:lstStyle/>
          <a:p>
            <a:r>
              <a:rPr lang="en-GB" dirty="0" smtClean="0"/>
              <a:t>Other Maths in The Infants</a:t>
            </a:r>
            <a:endParaRPr lang="en-GB" dirty="0"/>
          </a:p>
        </p:txBody>
      </p:sp>
      <p:sp>
        <p:nvSpPr>
          <p:cNvPr id="21" name="Rectangle 20"/>
          <p:cNvSpPr/>
          <p:nvPr/>
        </p:nvSpPr>
        <p:spPr>
          <a:xfrm rot="20539145">
            <a:off x="546772" y="1507229"/>
            <a:ext cx="266429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1763688" y="2204864"/>
            <a:ext cx="2664296" cy="93610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635896" y="1340768"/>
            <a:ext cx="1368152" cy="115212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6228184" y="1484784"/>
            <a:ext cx="2304256" cy="584775"/>
          </a:xfrm>
          <a:prstGeom prst="rect">
            <a:avLst/>
          </a:prstGeom>
          <a:noFill/>
        </p:spPr>
        <p:txBody>
          <a:bodyPr wrap="square" rtlCol="0">
            <a:spAutoFit/>
          </a:bodyPr>
          <a:lstStyle/>
          <a:p>
            <a:r>
              <a:rPr lang="en-GB" sz="3200" dirty="0" smtClean="0"/>
              <a:t>2D Shape</a:t>
            </a:r>
            <a:endParaRPr lang="en-GB" sz="3200" dirty="0"/>
          </a:p>
        </p:txBody>
      </p:sp>
      <p:sp>
        <p:nvSpPr>
          <p:cNvPr id="25" name="Rectangle 24"/>
          <p:cNvSpPr/>
          <p:nvPr/>
        </p:nvSpPr>
        <p:spPr>
          <a:xfrm>
            <a:off x="5724128" y="2780928"/>
            <a:ext cx="3240360" cy="158417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Key Words:</a:t>
            </a:r>
          </a:p>
          <a:p>
            <a:pPr>
              <a:buFont typeface="Arial" pitchFamily="34" charset="0"/>
              <a:buChar char="•"/>
            </a:pPr>
            <a:r>
              <a:rPr lang="en-GB" dirty="0" smtClean="0">
                <a:solidFill>
                  <a:schemeClr val="tx1"/>
                </a:solidFill>
              </a:rPr>
              <a:t> Corners</a:t>
            </a:r>
          </a:p>
          <a:p>
            <a:pPr>
              <a:buFont typeface="Arial" pitchFamily="34" charset="0"/>
              <a:buChar char="•"/>
            </a:pPr>
            <a:r>
              <a:rPr lang="en-GB" dirty="0" smtClean="0">
                <a:solidFill>
                  <a:schemeClr val="tx1"/>
                </a:solidFill>
              </a:rPr>
              <a:t> Sides</a:t>
            </a:r>
          </a:p>
          <a:p>
            <a:pPr>
              <a:buFont typeface="Arial" pitchFamily="34" charset="0"/>
              <a:buChar char="•"/>
            </a:pPr>
            <a:r>
              <a:rPr lang="en-GB" dirty="0" smtClean="0">
                <a:solidFill>
                  <a:schemeClr val="tx1"/>
                </a:solidFill>
              </a:rPr>
              <a:t>Straight</a:t>
            </a:r>
          </a:p>
          <a:p>
            <a:pPr>
              <a:buFont typeface="Arial" pitchFamily="34" charset="0"/>
              <a:buChar char="•"/>
            </a:pPr>
            <a:r>
              <a:rPr lang="en-GB" dirty="0" smtClean="0">
                <a:solidFill>
                  <a:schemeClr val="tx1"/>
                </a:solidFill>
              </a:rPr>
              <a:t>Curved </a:t>
            </a:r>
            <a:endParaRPr lang="en-GB" dirty="0">
              <a:solidFill>
                <a:schemeClr val="tx1"/>
              </a:solidFill>
            </a:endParaRPr>
          </a:p>
        </p:txBody>
      </p:sp>
      <p:sp>
        <p:nvSpPr>
          <p:cNvPr id="26" name="Rectangle 25"/>
          <p:cNvSpPr/>
          <p:nvPr/>
        </p:nvSpPr>
        <p:spPr>
          <a:xfrm>
            <a:off x="5724128" y="2643770"/>
            <a:ext cx="3240360" cy="13715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5724128" y="4293096"/>
            <a:ext cx="3240360" cy="1371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ube 27"/>
          <p:cNvSpPr/>
          <p:nvPr/>
        </p:nvSpPr>
        <p:spPr>
          <a:xfrm>
            <a:off x="4211960" y="4725144"/>
            <a:ext cx="1944216" cy="1728192"/>
          </a:xfrm>
          <a:prstGeom prst="cub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323528" y="4999460"/>
            <a:ext cx="3240360" cy="13030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Key Words:</a:t>
            </a:r>
          </a:p>
          <a:p>
            <a:pPr>
              <a:buFont typeface="Arial" pitchFamily="34" charset="0"/>
              <a:buChar char="•"/>
            </a:pPr>
            <a:r>
              <a:rPr lang="en-GB" dirty="0" smtClean="0">
                <a:solidFill>
                  <a:schemeClr val="tx1"/>
                </a:solidFill>
              </a:rPr>
              <a:t> Faces</a:t>
            </a:r>
          </a:p>
          <a:p>
            <a:pPr>
              <a:buFont typeface="Arial" pitchFamily="34" charset="0"/>
              <a:buChar char="•"/>
            </a:pPr>
            <a:r>
              <a:rPr lang="en-GB" dirty="0" smtClean="0">
                <a:solidFill>
                  <a:schemeClr val="tx1"/>
                </a:solidFill>
              </a:rPr>
              <a:t> Edges</a:t>
            </a:r>
          </a:p>
          <a:p>
            <a:pPr>
              <a:buFont typeface="Arial" pitchFamily="34" charset="0"/>
              <a:buChar char="•"/>
            </a:pPr>
            <a:r>
              <a:rPr lang="en-GB" dirty="0" smtClean="0">
                <a:solidFill>
                  <a:schemeClr val="tx1"/>
                </a:solidFill>
              </a:rPr>
              <a:t> Vertices</a:t>
            </a:r>
          </a:p>
          <a:p>
            <a:endParaRPr lang="en-GB" dirty="0">
              <a:solidFill>
                <a:schemeClr val="tx2"/>
              </a:solidFill>
            </a:endParaRPr>
          </a:p>
        </p:txBody>
      </p:sp>
      <p:sp>
        <p:nvSpPr>
          <p:cNvPr id="30" name="Rectangle 29"/>
          <p:cNvSpPr/>
          <p:nvPr/>
        </p:nvSpPr>
        <p:spPr>
          <a:xfrm>
            <a:off x="323528" y="4862302"/>
            <a:ext cx="3240360" cy="13715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323528" y="6165304"/>
            <a:ext cx="3240360" cy="1371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323528" y="4077072"/>
            <a:ext cx="2304256" cy="584775"/>
          </a:xfrm>
          <a:prstGeom prst="rect">
            <a:avLst/>
          </a:prstGeom>
          <a:noFill/>
        </p:spPr>
        <p:txBody>
          <a:bodyPr wrap="square" rtlCol="0">
            <a:spAutoFit/>
          </a:bodyPr>
          <a:lstStyle/>
          <a:p>
            <a:r>
              <a:rPr lang="en-GB" sz="3200" dirty="0" smtClean="0"/>
              <a:t>3D Shape</a:t>
            </a:r>
            <a:endParaRPr lang="en-GB" sz="3200" dirty="0"/>
          </a:p>
        </p:txBody>
      </p:sp>
      <p:sp>
        <p:nvSpPr>
          <p:cNvPr id="33" name="Cube 32"/>
          <p:cNvSpPr/>
          <p:nvPr/>
        </p:nvSpPr>
        <p:spPr>
          <a:xfrm rot="860489">
            <a:off x="5951303" y="5286724"/>
            <a:ext cx="2952328" cy="1008112"/>
          </a:xfrm>
          <a:prstGeom prst="cub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850106"/>
          </a:xfrm>
        </p:spPr>
        <p:txBody>
          <a:bodyPr/>
          <a:lstStyle/>
          <a:p>
            <a:r>
              <a:rPr lang="en-GB" dirty="0" smtClean="0"/>
              <a:t>Other Maths in The Infants</a:t>
            </a:r>
            <a:endParaRPr lang="en-GB" dirty="0"/>
          </a:p>
        </p:txBody>
      </p:sp>
      <p:pic>
        <p:nvPicPr>
          <p:cNvPr id="32770" name="Picture 2" descr="C:\Documents and Settings\Ben\Local Settings\Temporary Internet Files\Content.IE5\W3O4RHJY\MC900290924[1].wmf"/>
          <p:cNvPicPr>
            <a:picLocks noChangeAspect="1" noChangeArrowheads="1"/>
          </p:cNvPicPr>
          <p:nvPr/>
        </p:nvPicPr>
        <p:blipFill>
          <a:blip r:embed="rId2" cstate="print"/>
          <a:srcRect/>
          <a:stretch>
            <a:fillRect/>
          </a:stretch>
        </p:blipFill>
        <p:spPr bwMode="auto">
          <a:xfrm rot="2312046">
            <a:off x="488459" y="693668"/>
            <a:ext cx="2471440" cy="2432026"/>
          </a:xfrm>
          <a:prstGeom prst="rect">
            <a:avLst/>
          </a:prstGeom>
          <a:noFill/>
        </p:spPr>
      </p:pic>
      <p:pic>
        <p:nvPicPr>
          <p:cNvPr id="32771" name="Picture 3" descr="C:\Documents and Settings\Ben\Local Settings\Temporary Internet Files\Content.IE5\OH67WP3S\MC900237908[1].wmf"/>
          <p:cNvPicPr>
            <a:picLocks noChangeAspect="1" noChangeArrowheads="1"/>
          </p:cNvPicPr>
          <p:nvPr/>
        </p:nvPicPr>
        <p:blipFill>
          <a:blip r:embed="rId3" cstate="print"/>
          <a:srcRect/>
          <a:stretch>
            <a:fillRect/>
          </a:stretch>
        </p:blipFill>
        <p:spPr bwMode="auto">
          <a:xfrm>
            <a:off x="2915816" y="1340768"/>
            <a:ext cx="2592288" cy="2342520"/>
          </a:xfrm>
          <a:prstGeom prst="rect">
            <a:avLst/>
          </a:prstGeom>
          <a:noFill/>
        </p:spPr>
      </p:pic>
      <p:pic>
        <p:nvPicPr>
          <p:cNvPr id="32774" name="Picture 6" descr="C:\Documents and Settings\Ben\Local Settings\Temporary Internet Files\Content.IE5\W3O4RHJY\MC900417518[1].wmf"/>
          <p:cNvPicPr>
            <a:picLocks noChangeAspect="1" noChangeArrowheads="1"/>
          </p:cNvPicPr>
          <p:nvPr/>
        </p:nvPicPr>
        <p:blipFill>
          <a:blip r:embed="rId4" cstate="print"/>
          <a:srcRect/>
          <a:stretch>
            <a:fillRect/>
          </a:stretch>
        </p:blipFill>
        <p:spPr bwMode="auto">
          <a:xfrm>
            <a:off x="539552" y="2852936"/>
            <a:ext cx="2304256" cy="1914020"/>
          </a:xfrm>
          <a:prstGeom prst="rect">
            <a:avLst/>
          </a:prstGeom>
          <a:noFill/>
        </p:spPr>
      </p:pic>
      <p:pic>
        <p:nvPicPr>
          <p:cNvPr id="32779" name="Picture 11" descr="http://www.abcteach.com/free/k/kilogramblankscalergb.jpg"/>
          <p:cNvPicPr>
            <a:picLocks noChangeAspect="1" noChangeArrowheads="1"/>
          </p:cNvPicPr>
          <p:nvPr/>
        </p:nvPicPr>
        <p:blipFill>
          <a:blip r:embed="rId5" cstate="print"/>
          <a:srcRect/>
          <a:stretch>
            <a:fillRect/>
          </a:stretch>
        </p:blipFill>
        <p:spPr bwMode="auto">
          <a:xfrm>
            <a:off x="7164288" y="764704"/>
            <a:ext cx="1584176" cy="1584176"/>
          </a:xfrm>
          <a:prstGeom prst="rect">
            <a:avLst/>
          </a:prstGeom>
          <a:noFill/>
        </p:spPr>
      </p:pic>
      <p:sp>
        <p:nvSpPr>
          <p:cNvPr id="34" name="Rectangle 33"/>
          <p:cNvSpPr/>
          <p:nvPr/>
        </p:nvSpPr>
        <p:spPr>
          <a:xfrm>
            <a:off x="5652120" y="4293096"/>
            <a:ext cx="3240360" cy="222539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Key Words:</a:t>
            </a:r>
          </a:p>
          <a:p>
            <a:pPr>
              <a:buClr>
                <a:schemeClr val="tx2">
                  <a:lumMod val="20000"/>
                  <a:lumOff val="80000"/>
                </a:schemeClr>
              </a:buClr>
              <a:buFont typeface="Arial" pitchFamily="34" charset="0"/>
              <a:buChar char="•"/>
            </a:pPr>
            <a:r>
              <a:rPr lang="en-GB" dirty="0" smtClean="0">
                <a:solidFill>
                  <a:schemeClr val="tx1"/>
                </a:solidFill>
              </a:rPr>
              <a:t> Estimate</a:t>
            </a:r>
          </a:p>
          <a:p>
            <a:pPr>
              <a:buFont typeface="Arial" pitchFamily="34" charset="0"/>
              <a:buChar char="•"/>
            </a:pPr>
            <a:r>
              <a:rPr lang="en-GB" dirty="0" smtClean="0">
                <a:solidFill>
                  <a:schemeClr val="tx1"/>
                </a:solidFill>
              </a:rPr>
              <a:t> Length – long, tall, wide   </a:t>
            </a:r>
          </a:p>
          <a:p>
            <a:r>
              <a:rPr lang="en-GB" dirty="0" smtClean="0">
                <a:solidFill>
                  <a:schemeClr val="tx1"/>
                </a:solidFill>
              </a:rPr>
              <a:t>  thick thin......not ‘big’</a:t>
            </a:r>
          </a:p>
          <a:p>
            <a:pPr>
              <a:buFont typeface="Arial" pitchFamily="34" charset="0"/>
              <a:buChar char="•"/>
            </a:pPr>
            <a:r>
              <a:rPr lang="en-GB" dirty="0" smtClean="0">
                <a:solidFill>
                  <a:schemeClr val="tx1"/>
                </a:solidFill>
              </a:rPr>
              <a:t> Mass – weigh, light, heavy</a:t>
            </a:r>
          </a:p>
          <a:p>
            <a:pPr>
              <a:buFont typeface="Arial" pitchFamily="34" charset="0"/>
              <a:buChar char="•"/>
            </a:pPr>
            <a:r>
              <a:rPr lang="en-GB" dirty="0" smtClean="0">
                <a:solidFill>
                  <a:schemeClr val="tx1"/>
                </a:solidFill>
              </a:rPr>
              <a:t> Capacity – full, empty</a:t>
            </a:r>
          </a:p>
          <a:p>
            <a:endParaRPr lang="en-GB" dirty="0">
              <a:solidFill>
                <a:schemeClr val="tx2"/>
              </a:solidFill>
            </a:endParaRPr>
          </a:p>
        </p:txBody>
      </p:sp>
      <p:sp>
        <p:nvSpPr>
          <p:cNvPr id="35" name="Rectangle 34"/>
          <p:cNvSpPr/>
          <p:nvPr/>
        </p:nvSpPr>
        <p:spPr>
          <a:xfrm>
            <a:off x="5652120" y="4293096"/>
            <a:ext cx="3240360" cy="13715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5652120" y="6381328"/>
            <a:ext cx="3240360" cy="1371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539552" y="5517232"/>
            <a:ext cx="2232248" cy="584775"/>
          </a:xfrm>
          <a:prstGeom prst="rect">
            <a:avLst/>
          </a:prstGeom>
          <a:noFill/>
        </p:spPr>
        <p:txBody>
          <a:bodyPr wrap="square" rtlCol="0">
            <a:spAutoFit/>
          </a:bodyPr>
          <a:lstStyle/>
          <a:p>
            <a:r>
              <a:rPr lang="en-GB" sz="3200" dirty="0" smtClean="0"/>
              <a:t>Measuring</a:t>
            </a:r>
            <a:endParaRPr lang="en-GB" sz="3200" dirty="0"/>
          </a:p>
        </p:txBody>
      </p:sp>
      <p:pic>
        <p:nvPicPr>
          <p:cNvPr id="32781" name="Picture 13" descr="http://www.ucl.ac.uk/news/news-articles/1006/hand_pic.JPG"/>
          <p:cNvPicPr>
            <a:picLocks noChangeAspect="1" noChangeArrowheads="1"/>
          </p:cNvPicPr>
          <p:nvPr/>
        </p:nvPicPr>
        <p:blipFill>
          <a:blip r:embed="rId6" cstate="print"/>
          <a:srcRect/>
          <a:stretch>
            <a:fillRect/>
          </a:stretch>
        </p:blipFill>
        <p:spPr bwMode="auto">
          <a:xfrm>
            <a:off x="3491880" y="4581128"/>
            <a:ext cx="1802916" cy="2052071"/>
          </a:xfrm>
          <a:prstGeom prst="rect">
            <a:avLst/>
          </a:prstGeom>
          <a:noFill/>
        </p:spPr>
      </p:pic>
      <p:pic>
        <p:nvPicPr>
          <p:cNvPr id="32783" name="Picture 15" descr="http://www.learningstore.com.sg/images/p4285.jpg"/>
          <p:cNvPicPr>
            <a:picLocks noChangeAspect="1" noChangeArrowheads="1"/>
          </p:cNvPicPr>
          <p:nvPr/>
        </p:nvPicPr>
        <p:blipFill>
          <a:blip r:embed="rId7" cstate="print"/>
          <a:srcRect/>
          <a:stretch>
            <a:fillRect/>
          </a:stretch>
        </p:blipFill>
        <p:spPr bwMode="auto">
          <a:xfrm>
            <a:off x="5364088" y="2132856"/>
            <a:ext cx="1848247" cy="184824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850106"/>
          </a:xfrm>
        </p:spPr>
        <p:txBody>
          <a:bodyPr/>
          <a:lstStyle/>
          <a:p>
            <a:r>
              <a:rPr lang="en-GB" dirty="0" smtClean="0"/>
              <a:t>Other Maths in The Infants</a:t>
            </a:r>
            <a:endParaRPr lang="en-GB" dirty="0"/>
          </a:p>
        </p:txBody>
      </p:sp>
      <p:sp>
        <p:nvSpPr>
          <p:cNvPr id="37" name="TextBox 36"/>
          <p:cNvSpPr txBox="1"/>
          <p:nvPr/>
        </p:nvSpPr>
        <p:spPr>
          <a:xfrm>
            <a:off x="3059832" y="1268760"/>
            <a:ext cx="1080120" cy="584775"/>
          </a:xfrm>
          <a:prstGeom prst="rect">
            <a:avLst/>
          </a:prstGeom>
          <a:noFill/>
        </p:spPr>
        <p:txBody>
          <a:bodyPr wrap="square" rtlCol="0">
            <a:spAutoFit/>
          </a:bodyPr>
          <a:lstStyle/>
          <a:p>
            <a:r>
              <a:rPr lang="en-GB" sz="3200" dirty="0" smtClean="0"/>
              <a:t>Time</a:t>
            </a:r>
            <a:endParaRPr lang="en-GB" sz="3200" dirty="0"/>
          </a:p>
        </p:txBody>
      </p:sp>
      <p:pic>
        <p:nvPicPr>
          <p:cNvPr id="34818" name="Picture 2" descr="http://3.bp.blogspot.com/_7q_017y8WPA/S7d20HepDQI/AAAAAAAAAVQ/85T8HwNeb3M/s1600/seasons.jpg"/>
          <p:cNvPicPr>
            <a:picLocks noChangeAspect="1" noChangeArrowheads="1"/>
          </p:cNvPicPr>
          <p:nvPr/>
        </p:nvPicPr>
        <p:blipFill>
          <a:blip r:embed="rId2" cstate="print"/>
          <a:srcRect/>
          <a:stretch>
            <a:fillRect/>
          </a:stretch>
        </p:blipFill>
        <p:spPr bwMode="auto">
          <a:xfrm>
            <a:off x="251520" y="1196752"/>
            <a:ext cx="2376264" cy="3408243"/>
          </a:xfrm>
          <a:prstGeom prst="rect">
            <a:avLst/>
          </a:prstGeom>
          <a:noFill/>
        </p:spPr>
      </p:pic>
      <p:pic>
        <p:nvPicPr>
          <p:cNvPr id="34819" name="Picture 3" descr="C:\Program Files\Microsoft Office\MEDIA\CAGCAT10\j0234131.wmf"/>
          <p:cNvPicPr>
            <a:picLocks noChangeAspect="1" noChangeArrowheads="1"/>
          </p:cNvPicPr>
          <p:nvPr/>
        </p:nvPicPr>
        <p:blipFill>
          <a:blip r:embed="rId3" cstate="print"/>
          <a:srcRect/>
          <a:stretch>
            <a:fillRect/>
          </a:stretch>
        </p:blipFill>
        <p:spPr bwMode="auto">
          <a:xfrm>
            <a:off x="395536" y="4581128"/>
            <a:ext cx="1952625" cy="2076450"/>
          </a:xfrm>
          <a:prstGeom prst="rect">
            <a:avLst/>
          </a:prstGeom>
          <a:noFill/>
        </p:spPr>
      </p:pic>
      <p:pic>
        <p:nvPicPr>
          <p:cNvPr id="34821" name="Picture 5" descr="http://2.bp.blogspot.com/_9DbWcozSA54/S8uM4IBUXBI/AAAAAAAABCQ/gdo0WH-oPEQ/s1600/Very+Hungry+Caterpillar.png"/>
          <p:cNvPicPr>
            <a:picLocks noChangeAspect="1" noChangeArrowheads="1"/>
          </p:cNvPicPr>
          <p:nvPr/>
        </p:nvPicPr>
        <p:blipFill>
          <a:blip r:embed="rId4" cstate="print"/>
          <a:srcRect/>
          <a:stretch>
            <a:fillRect/>
          </a:stretch>
        </p:blipFill>
        <p:spPr bwMode="auto">
          <a:xfrm>
            <a:off x="6804248" y="332656"/>
            <a:ext cx="1658639" cy="1106835"/>
          </a:xfrm>
          <a:prstGeom prst="rect">
            <a:avLst/>
          </a:prstGeom>
          <a:noFill/>
        </p:spPr>
      </p:pic>
      <p:sp>
        <p:nvSpPr>
          <p:cNvPr id="7" name="TextBox 6"/>
          <p:cNvSpPr txBox="1"/>
          <p:nvPr/>
        </p:nvSpPr>
        <p:spPr>
          <a:xfrm>
            <a:off x="3275856" y="1772816"/>
            <a:ext cx="5472608" cy="1569660"/>
          </a:xfrm>
          <a:prstGeom prst="rect">
            <a:avLst/>
          </a:prstGeom>
          <a:noFill/>
        </p:spPr>
        <p:txBody>
          <a:bodyPr wrap="square" rtlCol="0">
            <a:spAutoFit/>
          </a:bodyPr>
          <a:lstStyle/>
          <a:p>
            <a:pPr marL="180975" indent="-180975">
              <a:buClr>
                <a:schemeClr val="tx2"/>
              </a:buClr>
              <a:buSzPct val="110000"/>
              <a:buFont typeface="Arial" pitchFamily="34" charset="0"/>
              <a:buChar char="•"/>
            </a:pPr>
            <a:r>
              <a:rPr lang="en-GB" sz="2400" dirty="0" smtClean="0"/>
              <a:t> Sequencing events.</a:t>
            </a:r>
          </a:p>
          <a:p>
            <a:pPr marL="180975" indent="-180975">
              <a:buClr>
                <a:schemeClr val="tx2"/>
              </a:buClr>
              <a:buSzPct val="110000"/>
              <a:buFont typeface="Arial" pitchFamily="34" charset="0"/>
              <a:buChar char="•"/>
            </a:pPr>
            <a:r>
              <a:rPr lang="en-GB" sz="2400" dirty="0" smtClean="0"/>
              <a:t> Times of day, e.g. morning, afternoon, </a:t>
            </a:r>
          </a:p>
          <a:p>
            <a:pPr marL="180975" indent="-180975">
              <a:buClr>
                <a:schemeClr val="tx2"/>
              </a:buClr>
              <a:buSzPct val="110000"/>
              <a:buFont typeface="Arial" pitchFamily="34" charset="0"/>
              <a:buChar char="•"/>
            </a:pPr>
            <a:r>
              <a:rPr lang="en-GB" sz="2400" dirty="0" smtClean="0"/>
              <a:t> Days, then months, in order.</a:t>
            </a:r>
          </a:p>
          <a:p>
            <a:pPr marL="180975" indent="-180975">
              <a:buClr>
                <a:schemeClr val="tx2"/>
              </a:buClr>
              <a:buSzPct val="110000"/>
              <a:buFont typeface="Arial" pitchFamily="34" charset="0"/>
              <a:buChar char="•"/>
            </a:pPr>
            <a:r>
              <a:rPr lang="en-GB" sz="2400" dirty="0" smtClean="0"/>
              <a:t> Analogue &amp; digital clock</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7772400" cy="652934"/>
          </a:xfrm>
        </p:spPr>
        <p:txBody>
          <a:bodyPr>
            <a:normAutofit fontScale="90000"/>
          </a:bodyPr>
          <a:lstStyle/>
          <a:p>
            <a:r>
              <a:rPr lang="en-GB" dirty="0" smtClean="0"/>
              <a:t>Money </a:t>
            </a:r>
            <a:endParaRPr lang="en-GB" dirty="0"/>
          </a:p>
        </p:txBody>
      </p:sp>
      <p:sp>
        <p:nvSpPr>
          <p:cNvPr id="3" name="Content Placeholder 2"/>
          <p:cNvSpPr>
            <a:spLocks noGrp="1"/>
          </p:cNvSpPr>
          <p:nvPr>
            <p:ph sz="quarter" idx="1"/>
          </p:nvPr>
        </p:nvSpPr>
        <p:spPr>
          <a:xfrm>
            <a:off x="899592" y="1124744"/>
            <a:ext cx="7762056" cy="2845296"/>
          </a:xfrm>
        </p:spPr>
        <p:txBody>
          <a:bodyPr/>
          <a:lstStyle/>
          <a:p>
            <a:r>
              <a:rPr lang="en-GB" dirty="0" smtClean="0"/>
              <a:t>Need to recognise coins and know the value of each.</a:t>
            </a:r>
          </a:p>
          <a:p>
            <a:r>
              <a:rPr lang="en-GB" dirty="0" smtClean="0"/>
              <a:t>When counting small amounts, tap the coin the correct amount of times.</a:t>
            </a:r>
          </a:p>
          <a:p>
            <a:r>
              <a:rPr lang="en-GB" dirty="0" smtClean="0"/>
              <a:t>Making totals, first with 1ps, then using other coins.</a:t>
            </a:r>
          </a:p>
          <a:p>
            <a:r>
              <a:rPr lang="en-GB" dirty="0" smtClean="0"/>
              <a:t>Adding and subtracting amounts.</a:t>
            </a:r>
          </a:p>
          <a:p>
            <a:r>
              <a:rPr lang="en-GB" dirty="0" smtClean="0"/>
              <a:t>Finding change.</a:t>
            </a:r>
            <a:endParaRPr lang="en-GB" dirty="0"/>
          </a:p>
        </p:txBody>
      </p:sp>
      <p:pic>
        <p:nvPicPr>
          <p:cNvPr id="35842" name="Picture 2" descr="http://blog.mootel.co.uk/wp-content/uploads/2010/11/1p.jpg"/>
          <p:cNvPicPr>
            <a:picLocks noChangeAspect="1" noChangeArrowheads="1"/>
          </p:cNvPicPr>
          <p:nvPr/>
        </p:nvPicPr>
        <p:blipFill>
          <a:blip r:embed="rId2" cstate="print"/>
          <a:srcRect/>
          <a:stretch>
            <a:fillRect/>
          </a:stretch>
        </p:blipFill>
        <p:spPr bwMode="auto">
          <a:xfrm>
            <a:off x="1187624" y="5301208"/>
            <a:ext cx="1728192" cy="1148740"/>
          </a:xfrm>
          <a:prstGeom prst="rect">
            <a:avLst/>
          </a:prstGeom>
          <a:noFill/>
        </p:spPr>
      </p:pic>
      <p:pic>
        <p:nvPicPr>
          <p:cNvPr id="5" name="Picture 2" descr="http://blog.mootel.co.uk/wp-content/uploads/2010/11/1p.jpg"/>
          <p:cNvPicPr>
            <a:picLocks noChangeAspect="1" noChangeArrowheads="1"/>
          </p:cNvPicPr>
          <p:nvPr/>
        </p:nvPicPr>
        <p:blipFill>
          <a:blip r:embed="rId2" cstate="print"/>
          <a:srcRect/>
          <a:stretch>
            <a:fillRect/>
          </a:stretch>
        </p:blipFill>
        <p:spPr bwMode="auto">
          <a:xfrm>
            <a:off x="2483768" y="4437112"/>
            <a:ext cx="1728192" cy="1148740"/>
          </a:xfrm>
          <a:prstGeom prst="rect">
            <a:avLst/>
          </a:prstGeom>
          <a:noFill/>
        </p:spPr>
      </p:pic>
      <p:pic>
        <p:nvPicPr>
          <p:cNvPr id="35844" name="Picture 4" descr="http://dsez.co.uk/Coins_8a.jpg"/>
          <p:cNvPicPr>
            <a:picLocks noChangeAspect="1" noChangeArrowheads="1"/>
          </p:cNvPicPr>
          <p:nvPr/>
        </p:nvPicPr>
        <p:blipFill>
          <a:blip r:embed="rId3" cstate="print"/>
          <a:srcRect/>
          <a:stretch>
            <a:fillRect/>
          </a:stretch>
        </p:blipFill>
        <p:spPr bwMode="auto">
          <a:xfrm>
            <a:off x="395536" y="4293096"/>
            <a:ext cx="1114450" cy="1114450"/>
          </a:xfrm>
          <a:prstGeom prst="rect">
            <a:avLst/>
          </a:prstGeom>
          <a:noFill/>
        </p:spPr>
      </p:pic>
      <p:pic>
        <p:nvPicPr>
          <p:cNvPr id="35846" name="Picture 6" descr="http://www.coins-of-the-uk.co.uk/pics/dec/02/2_92r.jpg"/>
          <p:cNvPicPr>
            <a:picLocks noChangeAspect="1" noChangeArrowheads="1"/>
          </p:cNvPicPr>
          <p:nvPr/>
        </p:nvPicPr>
        <p:blipFill>
          <a:blip r:embed="rId4"/>
          <a:srcRect/>
          <a:stretch>
            <a:fillRect/>
          </a:stretch>
        </p:blipFill>
        <p:spPr bwMode="auto">
          <a:xfrm>
            <a:off x="3923928" y="4941168"/>
            <a:ext cx="1535832" cy="1535833"/>
          </a:xfrm>
          <a:prstGeom prst="rect">
            <a:avLst/>
          </a:prstGeom>
          <a:noFill/>
        </p:spPr>
      </p:pic>
      <p:sp>
        <p:nvSpPr>
          <p:cNvPr id="8" name="5-Point Star 7"/>
          <p:cNvSpPr/>
          <p:nvPr/>
        </p:nvSpPr>
        <p:spPr>
          <a:xfrm>
            <a:off x="5580112" y="4509120"/>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156176" y="4509120"/>
            <a:ext cx="2736304" cy="1631216"/>
          </a:xfrm>
          <a:prstGeom prst="rect">
            <a:avLst/>
          </a:prstGeom>
          <a:noFill/>
        </p:spPr>
        <p:txBody>
          <a:bodyPr wrap="square" rtlCol="0">
            <a:spAutoFit/>
          </a:bodyPr>
          <a:lstStyle/>
          <a:p>
            <a:r>
              <a:rPr lang="en-GB" sz="2000" dirty="0" smtClean="0"/>
              <a:t>The more opportunity your child has to use money, the easier they will find maths related to it.</a:t>
            </a:r>
            <a:endParaRPr lang="en-GB"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778098"/>
          </a:xfrm>
        </p:spPr>
        <p:txBody>
          <a:bodyPr/>
          <a:lstStyle/>
          <a:p>
            <a:r>
              <a:rPr lang="en-GB" dirty="0" smtClean="0"/>
              <a:t>Language in Maths</a:t>
            </a:r>
            <a:endParaRPr lang="en-GB" dirty="0"/>
          </a:p>
        </p:txBody>
      </p:sp>
      <p:sp>
        <p:nvSpPr>
          <p:cNvPr id="3" name="Content Placeholder 2"/>
          <p:cNvSpPr>
            <a:spLocks noGrp="1"/>
          </p:cNvSpPr>
          <p:nvPr>
            <p:ph sz="quarter" idx="1"/>
          </p:nvPr>
        </p:nvSpPr>
        <p:spPr>
          <a:xfrm>
            <a:off x="323528" y="1196752"/>
            <a:ext cx="8363272" cy="4823048"/>
          </a:xfrm>
        </p:spPr>
        <p:txBody>
          <a:bodyPr>
            <a:noAutofit/>
          </a:bodyPr>
          <a:lstStyle/>
          <a:p>
            <a:r>
              <a:rPr lang="en-GB" sz="3200" dirty="0" smtClean="0"/>
              <a:t>Please see the vocabulary lists below, to show  words used in maths lessons in the infants.</a:t>
            </a:r>
          </a:p>
          <a:p>
            <a:r>
              <a:rPr lang="en-GB" sz="3200" dirty="0" smtClean="0"/>
              <a:t>We encourage children to verbalise their understanding and explain how they have got their answer.</a:t>
            </a:r>
          </a:p>
          <a:p>
            <a:r>
              <a:rPr lang="en-GB" sz="3200" dirty="0" smtClean="0"/>
              <a:t>Talking about maths reinforces the children’s understanding and allows us to find any misconceptions they may have. </a:t>
            </a:r>
            <a:endParaRPr lang="en-GB"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778098"/>
          </a:xfrm>
        </p:spPr>
        <p:txBody>
          <a:bodyPr/>
          <a:lstStyle/>
          <a:p>
            <a:r>
              <a:rPr lang="en-GB" dirty="0" smtClean="0"/>
              <a:t>Key Vocabulary in Mathematics</a:t>
            </a:r>
            <a:endParaRPr lang="en-GB" dirty="0"/>
          </a:p>
        </p:txBody>
      </p:sp>
      <p:sp>
        <p:nvSpPr>
          <p:cNvPr id="3" name="Content Placeholder 2"/>
          <p:cNvSpPr>
            <a:spLocks noGrp="1"/>
          </p:cNvSpPr>
          <p:nvPr>
            <p:ph sz="quarter" idx="1"/>
          </p:nvPr>
        </p:nvSpPr>
        <p:spPr>
          <a:xfrm>
            <a:off x="323528" y="1196752"/>
            <a:ext cx="8363272" cy="4823048"/>
          </a:xfrm>
        </p:spPr>
        <p:txBody>
          <a:bodyPr>
            <a:noAutofit/>
          </a:bodyPr>
          <a:lstStyle/>
          <a:p>
            <a:r>
              <a:rPr lang="en-GB" sz="2400" u="sng" dirty="0" smtClean="0"/>
              <a:t>Number Operations</a:t>
            </a:r>
          </a:p>
          <a:p>
            <a:pPr>
              <a:buNone/>
            </a:pPr>
            <a:r>
              <a:rPr lang="en-GB" sz="2400" dirty="0" smtClean="0"/>
              <a:t>    There are four operations, sometimes called the four rules of number and each is represented by a sign.</a:t>
            </a:r>
            <a:endParaRPr lang="en-GB" sz="2400" dirty="0"/>
          </a:p>
        </p:txBody>
      </p:sp>
      <p:graphicFrame>
        <p:nvGraphicFramePr>
          <p:cNvPr id="4" name="Table 3"/>
          <p:cNvGraphicFramePr>
            <a:graphicFrameLocks noGrp="1"/>
          </p:cNvGraphicFramePr>
          <p:nvPr/>
        </p:nvGraphicFramePr>
        <p:xfrm>
          <a:off x="179512" y="2708920"/>
          <a:ext cx="8712968" cy="3528392"/>
        </p:xfrm>
        <a:graphic>
          <a:graphicData uri="http://schemas.openxmlformats.org/drawingml/2006/table">
            <a:tbl>
              <a:tblPr firstRow="1" bandRow="1">
                <a:tableStyleId>{5C22544A-7EE6-4342-B048-85BDC9FD1C3A}</a:tableStyleId>
              </a:tblPr>
              <a:tblGrid>
                <a:gridCol w="2178242"/>
                <a:gridCol w="2178242"/>
                <a:gridCol w="2178242"/>
                <a:gridCol w="2178242"/>
              </a:tblGrid>
              <a:tr h="580382">
                <a:tc>
                  <a:txBody>
                    <a:bodyPr/>
                    <a:lstStyle/>
                    <a:p>
                      <a:pPr algn="ctr"/>
                      <a:r>
                        <a:rPr lang="en-GB" sz="2400" b="0" dirty="0" smtClean="0">
                          <a:solidFill>
                            <a:srgbClr val="C00000"/>
                          </a:solidFill>
                        </a:rPr>
                        <a:t>+  Addition</a:t>
                      </a:r>
                      <a:endParaRPr lang="en-GB" sz="2400" b="0" dirty="0">
                        <a:solidFill>
                          <a:srgbClr val="C00000"/>
                        </a:solidFill>
                      </a:endParaRPr>
                    </a:p>
                  </a:txBody>
                  <a:tcPr>
                    <a:gradFill>
                      <a:gsLst>
                        <a:gs pos="0">
                          <a:schemeClr val="bg1"/>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GB" sz="2400" b="0" dirty="0" smtClean="0">
                          <a:solidFill>
                            <a:srgbClr val="C00000"/>
                          </a:solidFill>
                        </a:rPr>
                        <a:t>-  Subtraction</a:t>
                      </a:r>
                      <a:endParaRPr lang="en-GB" sz="2400" b="0" dirty="0">
                        <a:solidFill>
                          <a:srgbClr val="C00000"/>
                        </a:solidFill>
                      </a:endParaRPr>
                    </a:p>
                  </a:txBody>
                  <a:tcPr>
                    <a:gradFill>
                      <a:gsLst>
                        <a:gs pos="0">
                          <a:schemeClr val="bg1"/>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GB" sz="2400" b="0" dirty="0" smtClean="0">
                          <a:solidFill>
                            <a:srgbClr val="C00000"/>
                          </a:solidFill>
                        </a:rPr>
                        <a:t>x</a:t>
                      </a:r>
                      <a:r>
                        <a:rPr lang="en-GB" sz="2400" b="0" baseline="0" dirty="0" smtClean="0">
                          <a:solidFill>
                            <a:srgbClr val="C00000"/>
                          </a:solidFill>
                        </a:rPr>
                        <a:t>  </a:t>
                      </a:r>
                      <a:r>
                        <a:rPr lang="en-GB" sz="2400" b="0" dirty="0" smtClean="0">
                          <a:solidFill>
                            <a:srgbClr val="C00000"/>
                          </a:solidFill>
                        </a:rPr>
                        <a:t>Multiplication</a:t>
                      </a:r>
                      <a:endParaRPr lang="en-GB" sz="2400" b="0" dirty="0">
                        <a:solidFill>
                          <a:srgbClr val="C00000"/>
                        </a:solidFill>
                      </a:endParaRPr>
                    </a:p>
                  </a:txBody>
                  <a:tcPr>
                    <a:gradFill>
                      <a:gsLst>
                        <a:gs pos="0">
                          <a:schemeClr val="bg1"/>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GB" sz="2400" b="0" dirty="0" smtClean="0">
                          <a:solidFill>
                            <a:srgbClr val="C00000"/>
                          </a:solidFill>
                        </a:rPr>
                        <a:t>÷  Division</a:t>
                      </a:r>
                      <a:endParaRPr lang="en-GB" sz="2400" b="0" dirty="0">
                        <a:solidFill>
                          <a:srgbClr val="C00000"/>
                        </a:solidFill>
                      </a:endParaRPr>
                    </a:p>
                  </a:txBody>
                  <a:tcPr>
                    <a:gradFill>
                      <a:gsLst>
                        <a:gs pos="0">
                          <a:schemeClr val="bg1"/>
                        </a:gs>
                        <a:gs pos="50000">
                          <a:schemeClr val="accent1">
                            <a:tint val="44500"/>
                            <a:satMod val="160000"/>
                          </a:schemeClr>
                        </a:gs>
                        <a:gs pos="100000">
                          <a:schemeClr val="accent1">
                            <a:tint val="23500"/>
                            <a:satMod val="160000"/>
                          </a:schemeClr>
                        </a:gs>
                      </a:gsLst>
                      <a:lin ang="5400000" scaled="0"/>
                    </a:gradFill>
                  </a:tcPr>
                </a:tc>
              </a:tr>
              <a:tr h="2948010">
                <a:tc>
                  <a:txBody>
                    <a:bodyPr/>
                    <a:lstStyle/>
                    <a:p>
                      <a:pPr algn="ctr"/>
                      <a:r>
                        <a:rPr lang="en-GB" sz="2400" b="0" dirty="0" smtClean="0">
                          <a:solidFill>
                            <a:schemeClr val="tx1"/>
                          </a:solidFill>
                        </a:rPr>
                        <a:t>Add</a:t>
                      </a:r>
                    </a:p>
                    <a:p>
                      <a:pPr algn="ctr"/>
                      <a:r>
                        <a:rPr lang="en-GB" sz="2400" b="0" dirty="0" smtClean="0">
                          <a:solidFill>
                            <a:schemeClr val="tx1"/>
                          </a:solidFill>
                        </a:rPr>
                        <a:t>Plus</a:t>
                      </a:r>
                    </a:p>
                    <a:p>
                      <a:pPr algn="ctr"/>
                      <a:r>
                        <a:rPr lang="en-GB" sz="2400" b="0" dirty="0" smtClean="0">
                          <a:solidFill>
                            <a:schemeClr val="tx1"/>
                          </a:solidFill>
                        </a:rPr>
                        <a:t>Count on</a:t>
                      </a:r>
                    </a:p>
                    <a:p>
                      <a:pPr algn="ctr"/>
                      <a:r>
                        <a:rPr lang="en-GB" sz="2400" b="0" dirty="0" smtClean="0">
                          <a:solidFill>
                            <a:schemeClr val="tx1"/>
                          </a:solidFill>
                        </a:rPr>
                        <a:t>Total</a:t>
                      </a:r>
                    </a:p>
                    <a:p>
                      <a:pPr algn="ctr"/>
                      <a:r>
                        <a:rPr lang="en-GB" sz="2400" b="0" dirty="0" smtClean="0">
                          <a:solidFill>
                            <a:schemeClr val="tx1"/>
                          </a:solidFill>
                        </a:rPr>
                        <a:t>Altogether</a:t>
                      </a:r>
                    </a:p>
                    <a:p>
                      <a:pPr algn="ctr"/>
                      <a:r>
                        <a:rPr lang="en-GB" sz="2400" b="0" dirty="0" smtClean="0">
                          <a:solidFill>
                            <a:schemeClr val="tx1"/>
                          </a:solidFill>
                        </a:rPr>
                        <a:t>More of </a:t>
                      </a:r>
                    </a:p>
                    <a:p>
                      <a:pPr algn="ctr"/>
                      <a:r>
                        <a:rPr lang="en-GB" sz="2400" b="0" dirty="0" smtClean="0">
                          <a:solidFill>
                            <a:schemeClr val="tx1"/>
                          </a:solidFill>
                        </a:rPr>
                        <a:t>Sum of </a:t>
                      </a:r>
                      <a:endParaRPr lang="en-GB" sz="2400" b="0" dirty="0">
                        <a:solidFill>
                          <a:schemeClr val="tx1"/>
                        </a:solidFill>
                      </a:endParaRPr>
                    </a:p>
                  </a:txBody>
                  <a:tcPr>
                    <a:gradFill>
                      <a:gsLst>
                        <a:gs pos="0">
                          <a:schemeClr val="bg1"/>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GB" sz="2400" b="0" dirty="0" smtClean="0">
                          <a:solidFill>
                            <a:schemeClr val="tx1"/>
                          </a:solidFill>
                        </a:rPr>
                        <a:t>Take away</a:t>
                      </a:r>
                    </a:p>
                    <a:p>
                      <a:pPr algn="ctr"/>
                      <a:r>
                        <a:rPr lang="en-GB" sz="2400" b="0" dirty="0" smtClean="0">
                          <a:solidFill>
                            <a:schemeClr val="tx1"/>
                          </a:solidFill>
                        </a:rPr>
                        <a:t>Count back</a:t>
                      </a:r>
                    </a:p>
                    <a:p>
                      <a:pPr algn="ctr"/>
                      <a:r>
                        <a:rPr lang="en-GB" sz="2400" b="0" dirty="0" smtClean="0">
                          <a:solidFill>
                            <a:schemeClr val="tx1"/>
                          </a:solidFill>
                        </a:rPr>
                        <a:t>Less</a:t>
                      </a:r>
                    </a:p>
                    <a:p>
                      <a:pPr algn="ctr"/>
                      <a:r>
                        <a:rPr lang="en-GB" sz="2400" b="0" dirty="0" smtClean="0">
                          <a:solidFill>
                            <a:schemeClr val="tx1"/>
                          </a:solidFill>
                        </a:rPr>
                        <a:t>Difference of</a:t>
                      </a:r>
                    </a:p>
                    <a:p>
                      <a:pPr algn="ctr"/>
                      <a:r>
                        <a:rPr lang="en-GB" sz="2400" b="0" dirty="0" smtClean="0">
                          <a:solidFill>
                            <a:schemeClr val="tx1"/>
                          </a:solidFill>
                        </a:rPr>
                        <a:t>Subtract</a:t>
                      </a:r>
                    </a:p>
                    <a:p>
                      <a:pPr algn="ctr"/>
                      <a:r>
                        <a:rPr lang="en-GB" sz="2400" b="0" dirty="0" smtClean="0">
                          <a:solidFill>
                            <a:schemeClr val="tx1"/>
                          </a:solidFill>
                        </a:rPr>
                        <a:t>Fewer </a:t>
                      </a:r>
                      <a:endParaRPr lang="en-GB" sz="2400" b="0" dirty="0">
                        <a:solidFill>
                          <a:schemeClr val="tx1"/>
                        </a:solidFill>
                      </a:endParaRPr>
                    </a:p>
                  </a:txBody>
                  <a:tcPr>
                    <a:gradFill>
                      <a:gsLst>
                        <a:gs pos="0">
                          <a:schemeClr val="bg1"/>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GB" sz="2400" b="0" dirty="0" smtClean="0">
                          <a:solidFill>
                            <a:schemeClr val="tx1"/>
                          </a:solidFill>
                        </a:rPr>
                        <a:t>Lots of</a:t>
                      </a:r>
                    </a:p>
                    <a:p>
                      <a:pPr algn="ctr"/>
                      <a:r>
                        <a:rPr lang="en-GB" sz="2400" b="0" dirty="0" smtClean="0">
                          <a:solidFill>
                            <a:schemeClr val="tx1"/>
                          </a:solidFill>
                        </a:rPr>
                        <a:t>Sets of</a:t>
                      </a:r>
                    </a:p>
                    <a:p>
                      <a:pPr algn="ctr"/>
                      <a:r>
                        <a:rPr lang="en-GB" sz="2400" b="0" dirty="0" smtClean="0">
                          <a:solidFill>
                            <a:schemeClr val="tx1"/>
                          </a:solidFill>
                        </a:rPr>
                        <a:t>Groups of</a:t>
                      </a:r>
                    </a:p>
                    <a:p>
                      <a:pPr algn="ctr"/>
                      <a:r>
                        <a:rPr lang="en-GB" sz="2400" b="0" dirty="0" smtClean="0">
                          <a:solidFill>
                            <a:schemeClr val="tx1"/>
                          </a:solidFill>
                        </a:rPr>
                        <a:t>Product</a:t>
                      </a:r>
                    </a:p>
                    <a:p>
                      <a:pPr algn="ctr"/>
                      <a:r>
                        <a:rPr lang="en-GB" sz="2400" b="0" dirty="0" smtClean="0">
                          <a:solidFill>
                            <a:schemeClr val="tx1"/>
                          </a:solidFill>
                        </a:rPr>
                        <a:t>Times</a:t>
                      </a:r>
                    </a:p>
                    <a:p>
                      <a:pPr algn="ctr"/>
                      <a:endParaRPr lang="en-GB" sz="2400" b="0" dirty="0" smtClean="0">
                        <a:solidFill>
                          <a:schemeClr val="tx1"/>
                        </a:solidFill>
                      </a:endParaRPr>
                    </a:p>
                    <a:p>
                      <a:pPr algn="ctr"/>
                      <a:endParaRPr lang="en-GB" sz="2400" b="0" dirty="0">
                        <a:solidFill>
                          <a:schemeClr val="tx1"/>
                        </a:solidFill>
                      </a:endParaRPr>
                    </a:p>
                  </a:txBody>
                  <a:tcPr>
                    <a:gradFill>
                      <a:gsLst>
                        <a:gs pos="0">
                          <a:schemeClr val="bg1"/>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GB" sz="2400" b="0" dirty="0" smtClean="0">
                          <a:solidFill>
                            <a:schemeClr val="tx1"/>
                          </a:solidFill>
                        </a:rPr>
                        <a:t>Share</a:t>
                      </a:r>
                    </a:p>
                    <a:p>
                      <a:pPr algn="ctr"/>
                      <a:r>
                        <a:rPr lang="en-GB" sz="2400" b="0" dirty="0" smtClean="0">
                          <a:solidFill>
                            <a:schemeClr val="tx1"/>
                          </a:solidFill>
                        </a:rPr>
                        <a:t>Divide</a:t>
                      </a:r>
                    </a:p>
                    <a:p>
                      <a:pPr algn="ctr"/>
                      <a:r>
                        <a:rPr lang="en-GB" sz="2400" b="0" dirty="0" smtClean="0">
                          <a:solidFill>
                            <a:schemeClr val="tx1"/>
                          </a:solidFill>
                        </a:rPr>
                        <a:t>Split between</a:t>
                      </a:r>
                    </a:p>
                    <a:p>
                      <a:pPr algn="ctr"/>
                      <a:r>
                        <a:rPr lang="en-GB" sz="2400" b="0" dirty="0" smtClean="0">
                          <a:solidFill>
                            <a:schemeClr val="tx1"/>
                          </a:solidFill>
                        </a:rPr>
                        <a:t>Groups of </a:t>
                      </a:r>
                      <a:endParaRPr lang="en-GB" sz="2400" b="0" dirty="0">
                        <a:solidFill>
                          <a:schemeClr val="tx1"/>
                        </a:solidFill>
                      </a:endParaRPr>
                    </a:p>
                  </a:txBody>
                  <a:tcPr>
                    <a:gradFill>
                      <a:gsLst>
                        <a:gs pos="0">
                          <a:schemeClr val="bg1"/>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778098"/>
          </a:xfrm>
        </p:spPr>
        <p:txBody>
          <a:bodyPr/>
          <a:lstStyle/>
          <a:p>
            <a:r>
              <a:rPr lang="en-GB" dirty="0" smtClean="0"/>
              <a:t>Key Vocabulary in Mathematics</a:t>
            </a:r>
            <a:endParaRPr lang="en-GB" dirty="0"/>
          </a:p>
        </p:txBody>
      </p:sp>
      <p:sp>
        <p:nvSpPr>
          <p:cNvPr id="3" name="Content Placeholder 2"/>
          <p:cNvSpPr>
            <a:spLocks noGrp="1"/>
          </p:cNvSpPr>
          <p:nvPr>
            <p:ph sz="quarter" idx="1"/>
          </p:nvPr>
        </p:nvSpPr>
        <p:spPr>
          <a:xfrm>
            <a:off x="323528" y="1196752"/>
            <a:ext cx="8363272" cy="4968552"/>
          </a:xfrm>
        </p:spPr>
        <p:txBody>
          <a:bodyPr>
            <a:noAutofit/>
          </a:bodyPr>
          <a:lstStyle/>
          <a:p>
            <a:pPr>
              <a:buNone/>
            </a:pPr>
            <a:endParaRPr lang="en-GB" sz="1400" dirty="0" smtClean="0"/>
          </a:p>
          <a:p>
            <a:pPr>
              <a:buNone/>
            </a:pPr>
            <a:endParaRPr lang="en-GB" sz="1600" dirty="0" smtClean="0"/>
          </a:p>
          <a:p>
            <a:pPr>
              <a:buNone/>
            </a:pPr>
            <a:endParaRPr lang="en-GB" sz="1600" dirty="0"/>
          </a:p>
        </p:txBody>
      </p:sp>
      <p:graphicFrame>
        <p:nvGraphicFramePr>
          <p:cNvPr id="5" name="Table 4"/>
          <p:cNvGraphicFramePr>
            <a:graphicFrameLocks noGrp="1"/>
          </p:cNvGraphicFramePr>
          <p:nvPr/>
        </p:nvGraphicFramePr>
        <p:xfrm>
          <a:off x="323528" y="980728"/>
          <a:ext cx="8496944" cy="5056336"/>
        </p:xfrm>
        <a:graphic>
          <a:graphicData uri="http://schemas.openxmlformats.org/drawingml/2006/table">
            <a:tbl>
              <a:tblPr firstRow="1" bandRow="1">
                <a:tableStyleId>{5C22544A-7EE6-4342-B048-85BDC9FD1C3A}</a:tableStyleId>
              </a:tblPr>
              <a:tblGrid>
                <a:gridCol w="3888432"/>
                <a:gridCol w="4608512"/>
              </a:tblGrid>
              <a:tr h="5056336">
                <a:tc>
                  <a:txBody>
                    <a:bodyPr/>
                    <a:lstStyle/>
                    <a:p>
                      <a:r>
                        <a:rPr lang="en-GB" sz="2800" b="0" u="sng" dirty="0" smtClean="0">
                          <a:solidFill>
                            <a:schemeClr val="tx1"/>
                          </a:solidFill>
                        </a:rPr>
                        <a:t>Place Value</a:t>
                      </a:r>
                    </a:p>
                    <a:p>
                      <a:endParaRPr lang="en-GB" sz="2800" b="0" u="sng" dirty="0" smtClean="0">
                        <a:solidFill>
                          <a:schemeClr val="tx1"/>
                        </a:solidFill>
                      </a:endParaRPr>
                    </a:p>
                    <a:p>
                      <a:pPr>
                        <a:buNone/>
                      </a:pPr>
                      <a:r>
                        <a:rPr lang="en-GB" sz="2800" b="0" dirty="0" smtClean="0">
                          <a:solidFill>
                            <a:schemeClr val="tx1"/>
                          </a:solidFill>
                        </a:rPr>
                        <a:t>single digit	    (0 – 9)</a:t>
                      </a:r>
                    </a:p>
                    <a:p>
                      <a:pPr>
                        <a:buNone/>
                      </a:pPr>
                      <a:r>
                        <a:rPr lang="en-GB" sz="2800" b="0" dirty="0" smtClean="0">
                          <a:solidFill>
                            <a:schemeClr val="tx1"/>
                          </a:solidFill>
                        </a:rPr>
                        <a:t>teens number   (11 – 19)</a:t>
                      </a:r>
                    </a:p>
                    <a:p>
                      <a:pPr>
                        <a:buNone/>
                      </a:pPr>
                      <a:r>
                        <a:rPr lang="en-GB" sz="2800" b="0" dirty="0" smtClean="0">
                          <a:solidFill>
                            <a:schemeClr val="tx1"/>
                          </a:solidFill>
                        </a:rPr>
                        <a:t>hundreds digit</a:t>
                      </a:r>
                      <a:r>
                        <a:rPr lang="en-GB" sz="2800" b="0" baseline="0" dirty="0" smtClean="0">
                          <a:solidFill>
                            <a:schemeClr val="tx1"/>
                          </a:solidFill>
                        </a:rPr>
                        <a:t>  </a:t>
                      </a:r>
                      <a:r>
                        <a:rPr lang="en-GB" sz="2800" b="0" u="sng" dirty="0" smtClean="0">
                          <a:solidFill>
                            <a:schemeClr val="tx1"/>
                          </a:solidFill>
                        </a:rPr>
                        <a:t>3</a:t>
                      </a:r>
                      <a:r>
                        <a:rPr lang="en-GB" sz="2800" b="0" dirty="0" smtClean="0">
                          <a:solidFill>
                            <a:schemeClr val="tx1"/>
                          </a:solidFill>
                        </a:rPr>
                        <a:t>42</a:t>
                      </a:r>
                    </a:p>
                    <a:p>
                      <a:pPr>
                        <a:buNone/>
                      </a:pPr>
                      <a:r>
                        <a:rPr lang="en-GB" sz="2800" b="0" dirty="0" smtClean="0">
                          <a:solidFill>
                            <a:schemeClr val="tx1"/>
                          </a:solidFill>
                        </a:rPr>
                        <a:t>tens digit 	    3</a:t>
                      </a:r>
                      <a:r>
                        <a:rPr lang="en-GB" sz="2800" b="0" u="sng" dirty="0" smtClean="0">
                          <a:solidFill>
                            <a:schemeClr val="tx1"/>
                          </a:solidFill>
                        </a:rPr>
                        <a:t>4</a:t>
                      </a:r>
                      <a:r>
                        <a:rPr lang="en-GB" sz="2800" b="0" dirty="0" smtClean="0">
                          <a:solidFill>
                            <a:schemeClr val="tx1"/>
                          </a:solidFill>
                        </a:rPr>
                        <a:t>2</a:t>
                      </a:r>
                    </a:p>
                    <a:p>
                      <a:pPr>
                        <a:buNone/>
                      </a:pPr>
                      <a:r>
                        <a:rPr lang="en-GB" sz="2800" b="0" dirty="0" smtClean="0">
                          <a:solidFill>
                            <a:schemeClr val="tx1"/>
                          </a:solidFill>
                        </a:rPr>
                        <a:t>ones digit	    34</a:t>
                      </a:r>
                      <a:r>
                        <a:rPr lang="en-GB" sz="2800" b="0" u="sng" dirty="0" smtClean="0">
                          <a:solidFill>
                            <a:schemeClr val="tx1"/>
                          </a:solidFill>
                        </a:rPr>
                        <a:t>2</a:t>
                      </a:r>
                    </a:p>
                    <a:p>
                      <a:endParaRPr lang="en-GB" b="0" dirty="0">
                        <a:solidFill>
                          <a:schemeClr val="tx1"/>
                        </a:solidFill>
                      </a:endParaRPr>
                    </a:p>
                  </a:txBody>
                  <a:tcPr>
                    <a:solidFill>
                      <a:schemeClr val="accent5">
                        <a:lumMod val="40000"/>
                        <a:lumOff val="60000"/>
                      </a:schemeClr>
                    </a:solidFill>
                  </a:tcPr>
                </a:tc>
                <a:tc>
                  <a:txBody>
                    <a:bodyPr/>
                    <a:lstStyle/>
                    <a:p>
                      <a:r>
                        <a:rPr lang="en-GB" sz="2400" b="0" u="sng" dirty="0" smtClean="0">
                          <a:solidFill>
                            <a:schemeClr val="tx1"/>
                          </a:solidFill>
                        </a:rPr>
                        <a:t>Using number</a:t>
                      </a:r>
                    </a:p>
                    <a:p>
                      <a:endParaRPr lang="en-GB" sz="2400" b="0" u="sng" dirty="0" smtClean="0">
                        <a:solidFill>
                          <a:schemeClr val="tx1"/>
                        </a:solidFill>
                      </a:endParaRPr>
                    </a:p>
                    <a:p>
                      <a:pPr>
                        <a:buNone/>
                      </a:pPr>
                      <a:r>
                        <a:rPr lang="en-GB" sz="2400" b="0" dirty="0" smtClean="0">
                          <a:solidFill>
                            <a:schemeClr val="tx1"/>
                          </a:solidFill>
                        </a:rPr>
                        <a:t>Sequence </a:t>
                      </a:r>
                      <a:r>
                        <a:rPr lang="en-GB" sz="1800" b="0" dirty="0" smtClean="0">
                          <a:solidFill>
                            <a:schemeClr val="tx1"/>
                          </a:solidFill>
                        </a:rPr>
                        <a:t>(number pattern)</a:t>
                      </a:r>
                    </a:p>
                    <a:p>
                      <a:pPr>
                        <a:buNone/>
                      </a:pPr>
                      <a:r>
                        <a:rPr lang="en-GB" sz="2400" b="0" dirty="0" smtClean="0">
                          <a:solidFill>
                            <a:schemeClr val="tx1"/>
                          </a:solidFill>
                        </a:rPr>
                        <a:t>Number bond </a:t>
                      </a:r>
                      <a:r>
                        <a:rPr lang="en-GB" sz="1800" b="0" dirty="0" smtClean="0">
                          <a:solidFill>
                            <a:schemeClr val="tx1"/>
                          </a:solidFill>
                        </a:rPr>
                        <a:t>(two numbers that together make another number)</a:t>
                      </a:r>
                    </a:p>
                    <a:p>
                      <a:pPr>
                        <a:buNone/>
                      </a:pPr>
                      <a:r>
                        <a:rPr lang="en-GB" sz="2400" b="0" dirty="0" smtClean="0">
                          <a:solidFill>
                            <a:schemeClr val="tx1"/>
                          </a:solidFill>
                        </a:rPr>
                        <a:t>Double / Halve</a:t>
                      </a:r>
                    </a:p>
                    <a:p>
                      <a:pPr>
                        <a:buNone/>
                      </a:pPr>
                      <a:r>
                        <a:rPr lang="en-GB" sz="2400" b="0" dirty="0" smtClean="0">
                          <a:solidFill>
                            <a:schemeClr val="tx1"/>
                          </a:solidFill>
                        </a:rPr>
                        <a:t>Inverse </a:t>
                      </a:r>
                      <a:r>
                        <a:rPr lang="en-GB" sz="1800" b="0" dirty="0" smtClean="0">
                          <a:solidFill>
                            <a:schemeClr val="tx1"/>
                          </a:solidFill>
                        </a:rPr>
                        <a:t>(opposite of, e.g.   + is inverse of -)</a:t>
                      </a:r>
                    </a:p>
                    <a:p>
                      <a:pPr>
                        <a:buNone/>
                      </a:pPr>
                      <a:r>
                        <a:rPr lang="en-GB" sz="2400" b="0" dirty="0" smtClean="0">
                          <a:solidFill>
                            <a:schemeClr val="tx1"/>
                          </a:solidFill>
                        </a:rPr>
                        <a:t>Number sentence  </a:t>
                      </a:r>
                      <a:r>
                        <a:rPr lang="en-GB" sz="1800" b="0" dirty="0" smtClean="0">
                          <a:solidFill>
                            <a:schemeClr val="tx1"/>
                          </a:solidFill>
                        </a:rPr>
                        <a:t>(previously called a sum but please refer to is as number sentence)</a:t>
                      </a:r>
                    </a:p>
                    <a:p>
                      <a:pPr>
                        <a:buNone/>
                      </a:pPr>
                      <a:r>
                        <a:rPr lang="en-GB" sz="2400" b="0" dirty="0" smtClean="0">
                          <a:solidFill>
                            <a:schemeClr val="tx1"/>
                          </a:solidFill>
                        </a:rPr>
                        <a:t>Ordering</a:t>
                      </a:r>
                    </a:p>
                    <a:p>
                      <a:pPr>
                        <a:buNone/>
                      </a:pPr>
                      <a:r>
                        <a:rPr lang="en-GB" sz="2400" b="0" dirty="0" smtClean="0">
                          <a:solidFill>
                            <a:schemeClr val="tx1"/>
                          </a:solidFill>
                        </a:rPr>
                        <a:t>Greater / more than</a:t>
                      </a:r>
                    </a:p>
                    <a:p>
                      <a:pPr>
                        <a:buNone/>
                      </a:pPr>
                      <a:r>
                        <a:rPr lang="en-GB" sz="2400" b="0" dirty="0" smtClean="0">
                          <a:solidFill>
                            <a:schemeClr val="tx1"/>
                          </a:solidFill>
                        </a:rPr>
                        <a:t>Fewer / less than</a:t>
                      </a:r>
                    </a:p>
                    <a:p>
                      <a:pPr>
                        <a:buNone/>
                      </a:pPr>
                      <a:r>
                        <a:rPr lang="en-GB" sz="2400" b="0" dirty="0" smtClean="0">
                          <a:solidFill>
                            <a:schemeClr val="tx1"/>
                          </a:solidFill>
                        </a:rPr>
                        <a:t>Estimate OR a sensible guess</a:t>
                      </a:r>
                    </a:p>
                    <a:p>
                      <a:endParaRPr lang="en-GB" dirty="0"/>
                    </a:p>
                  </a:txBody>
                  <a:tcPr>
                    <a:solidFill>
                      <a:schemeClr val="accent5">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778098"/>
          </a:xfrm>
        </p:spPr>
        <p:txBody>
          <a:bodyPr/>
          <a:lstStyle/>
          <a:p>
            <a:r>
              <a:rPr lang="en-GB" dirty="0" smtClean="0"/>
              <a:t>Key Vocabulary in Mathematics</a:t>
            </a:r>
            <a:endParaRPr lang="en-GB" dirty="0"/>
          </a:p>
        </p:txBody>
      </p:sp>
      <p:sp>
        <p:nvSpPr>
          <p:cNvPr id="3" name="Content Placeholder 2"/>
          <p:cNvSpPr>
            <a:spLocks noGrp="1"/>
          </p:cNvSpPr>
          <p:nvPr>
            <p:ph sz="quarter" idx="1"/>
          </p:nvPr>
        </p:nvSpPr>
        <p:spPr>
          <a:xfrm>
            <a:off x="323528" y="1196752"/>
            <a:ext cx="8363272" cy="4968552"/>
          </a:xfrm>
        </p:spPr>
        <p:txBody>
          <a:bodyPr>
            <a:noAutofit/>
          </a:bodyPr>
          <a:lstStyle/>
          <a:p>
            <a:r>
              <a:rPr lang="en-GB" sz="3200" u="sng" dirty="0" smtClean="0"/>
              <a:t>Shape</a:t>
            </a:r>
          </a:p>
          <a:p>
            <a:endParaRPr lang="en-GB" sz="1400" dirty="0" smtClean="0"/>
          </a:p>
          <a:p>
            <a:pPr>
              <a:buNone/>
            </a:pPr>
            <a:endParaRPr lang="en-GB" sz="1600" dirty="0" smtClean="0"/>
          </a:p>
          <a:p>
            <a:pPr>
              <a:buNone/>
            </a:pPr>
            <a:endParaRPr lang="en-GB" sz="1600" dirty="0"/>
          </a:p>
        </p:txBody>
      </p:sp>
      <p:graphicFrame>
        <p:nvGraphicFramePr>
          <p:cNvPr id="4" name="Table 3"/>
          <p:cNvGraphicFramePr>
            <a:graphicFrameLocks noGrp="1"/>
          </p:cNvGraphicFramePr>
          <p:nvPr/>
        </p:nvGraphicFramePr>
        <p:xfrm>
          <a:off x="827584" y="2276872"/>
          <a:ext cx="7848872" cy="3744416"/>
        </p:xfrm>
        <a:graphic>
          <a:graphicData uri="http://schemas.openxmlformats.org/drawingml/2006/table">
            <a:tbl>
              <a:tblPr firstRow="1" bandRow="1">
                <a:tableStyleId>{5C22544A-7EE6-4342-B048-85BDC9FD1C3A}</a:tableStyleId>
              </a:tblPr>
              <a:tblGrid>
                <a:gridCol w="3924436"/>
                <a:gridCol w="3924436"/>
              </a:tblGrid>
              <a:tr h="981640">
                <a:tc>
                  <a:txBody>
                    <a:bodyPr/>
                    <a:lstStyle/>
                    <a:p>
                      <a:pPr algn="ctr"/>
                      <a:r>
                        <a:rPr lang="en-GB" sz="3200" b="0" dirty="0" smtClean="0">
                          <a:solidFill>
                            <a:srgbClr val="C00000"/>
                          </a:solidFill>
                        </a:rPr>
                        <a:t>2D</a:t>
                      </a:r>
                      <a:r>
                        <a:rPr lang="en-GB" sz="3200" b="0" baseline="0" dirty="0" smtClean="0">
                          <a:solidFill>
                            <a:srgbClr val="C00000"/>
                          </a:solidFill>
                        </a:rPr>
                        <a:t> Shape</a:t>
                      </a:r>
                      <a:endParaRPr lang="en-GB" sz="3200" b="0" dirty="0">
                        <a:solidFill>
                          <a:srgbClr val="C00000"/>
                        </a:solidFill>
                      </a:endParaRPr>
                    </a:p>
                  </a:txBody>
                  <a:tcPr>
                    <a:gradFill>
                      <a:gsLst>
                        <a:gs pos="0">
                          <a:schemeClr val="bg1"/>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GB" sz="3200" b="0" dirty="0" smtClean="0">
                          <a:solidFill>
                            <a:srgbClr val="C00000"/>
                          </a:solidFill>
                        </a:rPr>
                        <a:t>3D</a:t>
                      </a:r>
                      <a:r>
                        <a:rPr lang="en-GB" sz="3200" b="0" baseline="0" dirty="0" smtClean="0">
                          <a:solidFill>
                            <a:srgbClr val="C00000"/>
                          </a:solidFill>
                        </a:rPr>
                        <a:t> Shape</a:t>
                      </a:r>
                      <a:endParaRPr lang="en-GB" sz="3200" b="0" dirty="0">
                        <a:solidFill>
                          <a:srgbClr val="C00000"/>
                        </a:solidFill>
                      </a:endParaRPr>
                    </a:p>
                  </a:txBody>
                  <a:tcPr>
                    <a:gradFill>
                      <a:gsLst>
                        <a:gs pos="0">
                          <a:schemeClr val="bg1"/>
                        </a:gs>
                        <a:gs pos="50000">
                          <a:schemeClr val="accent1">
                            <a:tint val="44500"/>
                            <a:satMod val="160000"/>
                          </a:schemeClr>
                        </a:gs>
                        <a:gs pos="100000">
                          <a:schemeClr val="accent1">
                            <a:tint val="23500"/>
                            <a:satMod val="160000"/>
                          </a:schemeClr>
                        </a:gs>
                      </a:gsLst>
                      <a:lin ang="5400000" scaled="0"/>
                    </a:gradFill>
                  </a:tcPr>
                </a:tc>
              </a:tr>
              <a:tr h="2762776">
                <a:tc>
                  <a:txBody>
                    <a:bodyPr/>
                    <a:lstStyle/>
                    <a:p>
                      <a:pPr algn="ctr"/>
                      <a:r>
                        <a:rPr lang="en-GB" sz="3200" dirty="0" smtClean="0">
                          <a:solidFill>
                            <a:schemeClr val="tx1"/>
                          </a:solidFill>
                        </a:rPr>
                        <a:t>Sides</a:t>
                      </a:r>
                    </a:p>
                    <a:p>
                      <a:pPr algn="ctr"/>
                      <a:r>
                        <a:rPr lang="en-GB" sz="3200" dirty="0" smtClean="0">
                          <a:solidFill>
                            <a:schemeClr val="tx1"/>
                          </a:solidFill>
                        </a:rPr>
                        <a:t>Corners</a:t>
                      </a:r>
                    </a:p>
                    <a:p>
                      <a:pPr algn="ctr"/>
                      <a:r>
                        <a:rPr lang="en-GB" sz="3200" dirty="0" smtClean="0">
                          <a:solidFill>
                            <a:schemeClr val="tx1"/>
                          </a:solidFill>
                        </a:rPr>
                        <a:t>Angles</a:t>
                      </a:r>
                    </a:p>
                    <a:p>
                      <a:pPr algn="ctr"/>
                      <a:r>
                        <a:rPr lang="en-GB" sz="3200" dirty="0" smtClean="0">
                          <a:solidFill>
                            <a:schemeClr val="tx1"/>
                          </a:solidFill>
                        </a:rPr>
                        <a:t>Straight</a:t>
                      </a:r>
                    </a:p>
                    <a:p>
                      <a:pPr algn="ctr"/>
                      <a:r>
                        <a:rPr lang="en-GB" sz="3200" dirty="0" smtClean="0">
                          <a:solidFill>
                            <a:schemeClr val="tx1"/>
                          </a:solidFill>
                        </a:rPr>
                        <a:t>Curved</a:t>
                      </a:r>
                      <a:r>
                        <a:rPr lang="en-GB" sz="3200" baseline="0" dirty="0" smtClean="0">
                          <a:solidFill>
                            <a:schemeClr val="tx1"/>
                          </a:solidFill>
                        </a:rPr>
                        <a:t> </a:t>
                      </a:r>
                      <a:endParaRPr lang="en-GB" sz="3200" dirty="0">
                        <a:solidFill>
                          <a:schemeClr val="tx1"/>
                        </a:solidFill>
                      </a:endParaRPr>
                    </a:p>
                  </a:txBody>
                  <a:tcPr>
                    <a:gradFill>
                      <a:gsLst>
                        <a:gs pos="0">
                          <a:schemeClr val="bg1"/>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GB" sz="3200" dirty="0" smtClean="0">
                          <a:solidFill>
                            <a:schemeClr val="tx1"/>
                          </a:solidFill>
                        </a:rPr>
                        <a:t>Faces</a:t>
                      </a:r>
                    </a:p>
                    <a:p>
                      <a:pPr algn="ctr"/>
                      <a:r>
                        <a:rPr lang="en-GB" sz="3200" dirty="0" smtClean="0">
                          <a:solidFill>
                            <a:schemeClr val="tx1"/>
                          </a:solidFill>
                        </a:rPr>
                        <a:t>Vertices</a:t>
                      </a:r>
                    </a:p>
                    <a:p>
                      <a:pPr algn="ctr"/>
                      <a:r>
                        <a:rPr lang="en-GB" sz="3200" dirty="0" smtClean="0">
                          <a:solidFill>
                            <a:schemeClr val="tx1"/>
                          </a:solidFill>
                        </a:rPr>
                        <a:t>Edges</a:t>
                      </a:r>
                    </a:p>
                    <a:p>
                      <a:pPr algn="ctr"/>
                      <a:r>
                        <a:rPr lang="en-GB" sz="3200" dirty="0" smtClean="0">
                          <a:solidFill>
                            <a:schemeClr val="tx1"/>
                          </a:solidFill>
                        </a:rPr>
                        <a:t>Flat</a:t>
                      </a:r>
                      <a:endParaRPr lang="en-GB" sz="3200" dirty="0">
                        <a:solidFill>
                          <a:schemeClr val="tx1"/>
                        </a:solidFill>
                      </a:endParaRPr>
                    </a:p>
                  </a:txBody>
                  <a:tcPr>
                    <a:gradFill>
                      <a:gsLst>
                        <a:gs pos="0">
                          <a:schemeClr val="bg1"/>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44" name="Picture 16" descr="http://www.publicdomainpictures.net/pictures/3000/nahled/1-1241449032X6J8.jpg"/>
          <p:cNvPicPr>
            <a:picLocks noChangeAspect="1" noChangeArrowheads="1"/>
          </p:cNvPicPr>
          <p:nvPr/>
        </p:nvPicPr>
        <p:blipFill>
          <a:blip r:embed="rId2" cstate="print"/>
          <a:srcRect/>
          <a:stretch>
            <a:fillRect/>
          </a:stretch>
        </p:blipFill>
        <p:spPr bwMode="auto">
          <a:xfrm>
            <a:off x="251520" y="3573016"/>
            <a:ext cx="2448272" cy="1632182"/>
          </a:xfrm>
          <a:prstGeom prst="rect">
            <a:avLst/>
          </a:prstGeom>
          <a:noFill/>
        </p:spPr>
      </p:pic>
      <p:pic>
        <p:nvPicPr>
          <p:cNvPr id="99338" name="Picture 10" descr="http://images.channeladvisor.com/Sell/SSProfiles/72001008/Images/1/Titan.jpg"/>
          <p:cNvPicPr>
            <a:picLocks noChangeAspect="1" noChangeArrowheads="1"/>
          </p:cNvPicPr>
          <p:nvPr/>
        </p:nvPicPr>
        <p:blipFill>
          <a:blip r:embed="rId3" cstate="print"/>
          <a:srcRect/>
          <a:stretch>
            <a:fillRect/>
          </a:stretch>
        </p:blipFill>
        <p:spPr bwMode="auto">
          <a:xfrm rot="1499116">
            <a:off x="4043384" y="3346678"/>
            <a:ext cx="1315000" cy="1538898"/>
          </a:xfrm>
          <a:prstGeom prst="rect">
            <a:avLst/>
          </a:prstGeom>
          <a:noFill/>
        </p:spPr>
      </p:pic>
      <p:sp>
        <p:nvSpPr>
          <p:cNvPr id="2" name="Title 1"/>
          <p:cNvSpPr>
            <a:spLocks noGrp="1"/>
          </p:cNvSpPr>
          <p:nvPr>
            <p:ph type="title"/>
          </p:nvPr>
        </p:nvSpPr>
        <p:spPr>
          <a:xfrm>
            <a:off x="323528" y="260648"/>
            <a:ext cx="7772400" cy="782960"/>
          </a:xfrm>
        </p:spPr>
        <p:txBody>
          <a:bodyPr>
            <a:normAutofit/>
          </a:bodyPr>
          <a:lstStyle/>
          <a:p>
            <a:r>
              <a:rPr lang="en-GB" dirty="0" smtClean="0"/>
              <a:t>Counting using Objects</a:t>
            </a:r>
            <a:endParaRPr lang="en-GB" dirty="0"/>
          </a:p>
        </p:txBody>
      </p:sp>
      <p:pic>
        <p:nvPicPr>
          <p:cNvPr id="99332" name="Picture 4" descr="http://www.earlyyearsresources.co.uk/acatalog/S-MS41.jpg"/>
          <p:cNvPicPr>
            <a:picLocks noChangeAspect="1" noChangeArrowheads="1"/>
          </p:cNvPicPr>
          <p:nvPr/>
        </p:nvPicPr>
        <p:blipFill>
          <a:blip r:embed="rId4" cstate="print"/>
          <a:srcRect/>
          <a:stretch>
            <a:fillRect/>
          </a:stretch>
        </p:blipFill>
        <p:spPr bwMode="auto">
          <a:xfrm>
            <a:off x="5508104" y="5301208"/>
            <a:ext cx="2550284" cy="1224137"/>
          </a:xfrm>
          <a:prstGeom prst="rect">
            <a:avLst/>
          </a:prstGeom>
          <a:noFill/>
        </p:spPr>
      </p:pic>
      <p:pic>
        <p:nvPicPr>
          <p:cNvPr id="99334" name="Picture 6" descr="http://www.mumzine.com/wp-content/uploads/2009/12/11693815268271doddlebug-bright-assortment-buttons-469.jpg"/>
          <p:cNvPicPr>
            <a:picLocks noChangeAspect="1" noChangeArrowheads="1"/>
          </p:cNvPicPr>
          <p:nvPr/>
        </p:nvPicPr>
        <p:blipFill>
          <a:blip r:embed="rId5" cstate="print"/>
          <a:srcRect/>
          <a:stretch>
            <a:fillRect/>
          </a:stretch>
        </p:blipFill>
        <p:spPr bwMode="auto">
          <a:xfrm>
            <a:off x="251520" y="5150768"/>
            <a:ext cx="1512168" cy="1512168"/>
          </a:xfrm>
          <a:prstGeom prst="rect">
            <a:avLst/>
          </a:prstGeom>
          <a:noFill/>
        </p:spPr>
      </p:pic>
      <p:pic>
        <p:nvPicPr>
          <p:cNvPr id="99340" name="Picture 12" descr="counters"/>
          <p:cNvPicPr>
            <a:picLocks noChangeAspect="1" noChangeArrowheads="1"/>
          </p:cNvPicPr>
          <p:nvPr/>
        </p:nvPicPr>
        <p:blipFill>
          <a:blip r:embed="rId6" cstate="print"/>
          <a:srcRect/>
          <a:stretch>
            <a:fillRect/>
          </a:stretch>
        </p:blipFill>
        <p:spPr bwMode="auto">
          <a:xfrm>
            <a:off x="7308304" y="3429000"/>
            <a:ext cx="1540396" cy="1540397"/>
          </a:xfrm>
          <a:prstGeom prst="rect">
            <a:avLst/>
          </a:prstGeom>
          <a:noFill/>
        </p:spPr>
      </p:pic>
      <p:pic>
        <p:nvPicPr>
          <p:cNvPr id="99342" name="Picture 14" descr="http://wastenomore.files.wordpress.com/2010/04/cork.jpg"/>
          <p:cNvPicPr>
            <a:picLocks noChangeAspect="1" noChangeArrowheads="1"/>
          </p:cNvPicPr>
          <p:nvPr/>
        </p:nvPicPr>
        <p:blipFill>
          <a:blip r:embed="rId7" cstate="print"/>
          <a:srcRect/>
          <a:stretch>
            <a:fillRect/>
          </a:stretch>
        </p:blipFill>
        <p:spPr bwMode="auto">
          <a:xfrm rot="405650">
            <a:off x="2220071" y="4634330"/>
            <a:ext cx="2231632" cy="1768569"/>
          </a:xfrm>
          <a:prstGeom prst="rect">
            <a:avLst/>
          </a:prstGeom>
          <a:noFill/>
        </p:spPr>
      </p:pic>
      <p:sp>
        <p:nvSpPr>
          <p:cNvPr id="12" name="TextBox 11"/>
          <p:cNvSpPr txBox="1"/>
          <p:nvPr/>
        </p:nvSpPr>
        <p:spPr>
          <a:xfrm>
            <a:off x="251520" y="1052736"/>
            <a:ext cx="8496944" cy="1938992"/>
          </a:xfrm>
          <a:prstGeom prst="rect">
            <a:avLst/>
          </a:prstGeom>
          <a:noFill/>
        </p:spPr>
        <p:txBody>
          <a:bodyPr wrap="square" rtlCol="0">
            <a:spAutoFit/>
          </a:bodyPr>
          <a:lstStyle/>
          <a:p>
            <a:pPr marL="88900" indent="-88900">
              <a:buFont typeface="Arial" pitchFamily="34" charset="0"/>
              <a:buChar char="•"/>
            </a:pPr>
            <a:r>
              <a:rPr lang="en-GB" sz="2200" dirty="0" smtClean="0"/>
              <a:t> </a:t>
            </a:r>
            <a:r>
              <a:rPr lang="en-GB" sz="4000" dirty="0" smtClean="0"/>
              <a:t>Count up to 10 and beyond</a:t>
            </a:r>
          </a:p>
          <a:p>
            <a:pPr marL="88900" indent="-88900">
              <a:buFont typeface="Arial" pitchFamily="34" charset="0"/>
              <a:buChar char="•"/>
            </a:pPr>
            <a:r>
              <a:rPr lang="en-GB" sz="4000" dirty="0" smtClean="0"/>
              <a:t> Relate the numbers to objects</a:t>
            </a:r>
          </a:p>
          <a:p>
            <a:pPr>
              <a:buFont typeface="Arial" pitchFamily="34" charset="0"/>
              <a:buChar char="•"/>
            </a:pPr>
            <a:r>
              <a:rPr lang="en-GB" sz="4000" dirty="0" smtClean="0"/>
              <a:t> Counting systematically</a:t>
            </a:r>
          </a:p>
        </p:txBody>
      </p:sp>
      <p:pic>
        <p:nvPicPr>
          <p:cNvPr id="99336" name="Picture 8" descr="http://www.abubakarstore.co.uk/images/dark%20red%20kidney%20beans.jpg"/>
          <p:cNvPicPr>
            <a:picLocks noChangeAspect="1" noChangeArrowheads="1"/>
          </p:cNvPicPr>
          <p:nvPr/>
        </p:nvPicPr>
        <p:blipFill>
          <a:blip r:embed="rId8" cstate="print"/>
          <a:srcRect/>
          <a:stretch>
            <a:fillRect/>
          </a:stretch>
        </p:blipFill>
        <p:spPr bwMode="auto">
          <a:xfrm>
            <a:off x="5940152" y="3645024"/>
            <a:ext cx="1484784" cy="148478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Supporting your children.</a:t>
            </a:r>
            <a:endParaRPr lang="en-GB" b="1" dirty="0">
              <a:latin typeface="+mn-lt"/>
            </a:endParaRPr>
          </a:p>
        </p:txBody>
      </p:sp>
      <p:sp>
        <p:nvSpPr>
          <p:cNvPr id="3" name="Content Placeholder 2"/>
          <p:cNvSpPr>
            <a:spLocks noGrp="1"/>
          </p:cNvSpPr>
          <p:nvPr>
            <p:ph sz="quarter" idx="1"/>
          </p:nvPr>
        </p:nvSpPr>
        <p:spPr/>
        <p:txBody>
          <a:bodyPr/>
          <a:lstStyle/>
          <a:p>
            <a:pPr>
              <a:buNone/>
            </a:pPr>
            <a:r>
              <a:rPr lang="en-GB" dirty="0" smtClean="0"/>
              <a:t>These are some of the ways in which you can support your children at home:</a:t>
            </a:r>
          </a:p>
          <a:p>
            <a:pPr>
              <a:buFont typeface="Wingdings" pitchFamily="2" charset="2"/>
              <a:buChar char="ü"/>
            </a:pPr>
            <a:r>
              <a:rPr lang="en-GB" dirty="0" smtClean="0"/>
              <a:t>Hearing your child read 2-3 times a week and signing the diary. </a:t>
            </a:r>
            <a:r>
              <a:rPr lang="en-GB" smtClean="0"/>
              <a:t>Positive and </a:t>
            </a:r>
            <a:r>
              <a:rPr lang="en-GB" dirty="0" smtClean="0"/>
              <a:t>constructive comments welcome.</a:t>
            </a:r>
          </a:p>
          <a:p>
            <a:pPr>
              <a:buFont typeface="Wingdings" pitchFamily="2" charset="2"/>
              <a:buChar char="ü"/>
            </a:pPr>
            <a:r>
              <a:rPr lang="en-GB" dirty="0" smtClean="0"/>
              <a:t>Use the new reading diaries to practise phonics, spellings and unfamiliar vocabulary. </a:t>
            </a:r>
          </a:p>
          <a:p>
            <a:pPr>
              <a:buFont typeface="Wingdings" pitchFamily="2" charset="2"/>
              <a:buChar char="ü"/>
            </a:pPr>
            <a:r>
              <a:rPr lang="en-GB" dirty="0" smtClean="0"/>
              <a:t>Help with weekly homework tasks and have high expectations of presentation and effort. These will include phonics, EPGS and maths tasks.</a:t>
            </a:r>
          </a:p>
          <a:p>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700808"/>
            <a:ext cx="7772400" cy="1143000"/>
          </a:xfrm>
        </p:spPr>
        <p:txBody>
          <a:bodyPr>
            <a:normAutofit fontScale="90000"/>
          </a:bodyPr>
          <a:lstStyle/>
          <a:p>
            <a:pPr algn="ctr"/>
            <a:r>
              <a:rPr lang="en-GB" dirty="0" smtClean="0"/>
              <a:t>Thank you for coming.</a:t>
            </a:r>
            <a:br>
              <a:rPr lang="en-GB" dirty="0" smtClean="0"/>
            </a:br>
            <a:r>
              <a:rPr lang="en-GB" dirty="0" smtClean="0"/>
              <a:t>Any questions?</a:t>
            </a:r>
            <a:endParaRPr lang="en-GB" dirty="0"/>
          </a:p>
        </p:txBody>
      </p:sp>
      <p:sp>
        <p:nvSpPr>
          <p:cNvPr id="3" name="Title 1"/>
          <p:cNvSpPr txBox="1">
            <a:spLocks/>
          </p:cNvSpPr>
          <p:nvPr/>
        </p:nvSpPr>
        <p:spPr>
          <a:xfrm>
            <a:off x="539552" y="4077072"/>
            <a:ext cx="7772400" cy="1143000"/>
          </a:xfrm>
          <a:prstGeom prst="rect">
            <a:avLst/>
          </a:prstGeom>
        </p:spPr>
        <p:txBody>
          <a:bodyPr bIns="91440" anchor="b" anchorCtr="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Rectangle 3"/>
          <p:cNvSpPr/>
          <p:nvPr/>
        </p:nvSpPr>
        <p:spPr>
          <a:xfrm>
            <a:off x="1115616" y="4005064"/>
            <a:ext cx="7488832" cy="1446550"/>
          </a:xfrm>
          <a:prstGeom prst="rect">
            <a:avLst/>
          </a:prstGeom>
        </p:spPr>
        <p:txBody>
          <a:bodyPr wrap="square">
            <a:spAutoFit/>
          </a:bodyPr>
          <a:lstStyle/>
          <a:p>
            <a:r>
              <a:rPr lang="en-GB" sz="2400" b="1" u="sng" dirty="0" smtClean="0">
                <a:latin typeface="Garamond" pitchFamily="18" charset="0"/>
              </a:rPr>
              <a:t>Please see our school website for a copy of this handout.</a:t>
            </a:r>
          </a:p>
          <a:p>
            <a:endParaRPr lang="en-GB" sz="2400" b="1" u="sng" dirty="0" smtClean="0">
              <a:latin typeface="Garamond" pitchFamily="18" charset="0"/>
            </a:endParaRPr>
          </a:p>
          <a:p>
            <a:endParaRPr lang="en-GB" sz="2400" b="1" u="sng" dirty="0" smtClean="0">
              <a:latin typeface="Garamond" pitchFamily="18" charset="0"/>
            </a:endParaRPr>
          </a:p>
          <a:p>
            <a:pPr algn="ctr"/>
            <a:endParaRPr lang="en-GB" sz="800" b="1" dirty="0" smtClean="0">
              <a:latin typeface="Garamond" pitchFamily="18" charset="0"/>
            </a:endParaRPr>
          </a:p>
          <a:p>
            <a:pPr algn="ctr"/>
            <a:endParaRPr lang="en-GB" sz="800" b="1" dirty="0" smtClean="0">
              <a:latin typeface="Garamond" pitchFamily="18" charset="0"/>
            </a:endParaRPr>
          </a:p>
        </p:txBody>
      </p:sp>
      <p:sp>
        <p:nvSpPr>
          <p:cNvPr id="5" name="Rectangle 4"/>
          <p:cNvSpPr/>
          <p:nvPr/>
        </p:nvSpPr>
        <p:spPr>
          <a:xfrm>
            <a:off x="971600" y="4725144"/>
            <a:ext cx="7488832" cy="646331"/>
          </a:xfrm>
          <a:prstGeom prst="rect">
            <a:avLst/>
          </a:prstGeom>
        </p:spPr>
        <p:txBody>
          <a:bodyPr wrap="square">
            <a:spAutoFit/>
          </a:bodyPr>
          <a:lstStyle/>
          <a:p>
            <a:r>
              <a:rPr lang="en-GB" sz="3600" b="1" dirty="0" smtClean="0">
                <a:latin typeface="SassoonPrimaryInfant" pitchFamily="2" charset="0"/>
              </a:rPr>
              <a:t>http://www.huttonallsaints.co.uk/  </a:t>
            </a:r>
            <a:endParaRPr lang="en-GB" sz="3600" b="1" dirty="0">
              <a:latin typeface="SassoonPrimaryInfant" pitchFamily="2"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772400" cy="782960"/>
          </a:xfrm>
        </p:spPr>
        <p:txBody>
          <a:bodyPr>
            <a:normAutofit/>
          </a:bodyPr>
          <a:lstStyle/>
          <a:p>
            <a:pPr algn="ctr"/>
            <a:r>
              <a:rPr lang="en-GB" sz="2800" dirty="0" smtClean="0"/>
              <a:t>Useful websites for maths games to play at home:</a:t>
            </a:r>
            <a:endParaRPr lang="en-GB" sz="2800" dirty="0"/>
          </a:p>
        </p:txBody>
      </p:sp>
      <p:sp>
        <p:nvSpPr>
          <p:cNvPr id="3" name="Title 1"/>
          <p:cNvSpPr txBox="1">
            <a:spLocks/>
          </p:cNvSpPr>
          <p:nvPr/>
        </p:nvSpPr>
        <p:spPr>
          <a:xfrm>
            <a:off x="467544" y="1412776"/>
            <a:ext cx="7772400" cy="1143000"/>
          </a:xfrm>
          <a:prstGeom prst="rect">
            <a:avLst/>
          </a:prstGeom>
        </p:spPr>
        <p:txBody>
          <a:bodyPr bIns="91440" anchor="b" anchorCtr="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Rectangle 4"/>
          <p:cNvSpPr/>
          <p:nvPr/>
        </p:nvSpPr>
        <p:spPr>
          <a:xfrm>
            <a:off x="683568" y="1628800"/>
            <a:ext cx="7488832" cy="7171194"/>
          </a:xfrm>
          <a:prstGeom prst="rect">
            <a:avLst/>
          </a:prstGeom>
        </p:spPr>
        <p:txBody>
          <a:bodyPr wrap="square">
            <a:spAutoFit/>
          </a:bodyPr>
          <a:lstStyle/>
          <a:p>
            <a:pPr lvl="0" algn="just" fontAlgn="base">
              <a:spcBef>
                <a:spcPct val="0"/>
              </a:spcBef>
              <a:spcAft>
                <a:spcPct val="0"/>
              </a:spcAft>
            </a:pPr>
            <a:r>
              <a:rPr lang="en-GB" sz="1600" b="1" dirty="0" smtClean="0">
                <a:latin typeface="SassoonPrimaryInfant" pitchFamily="2" charset="0"/>
              </a:rPr>
              <a:t>EYFS:</a:t>
            </a:r>
          </a:p>
          <a:p>
            <a:pPr lvl="0" algn="just" fontAlgn="base">
              <a:spcBef>
                <a:spcPct val="0"/>
              </a:spcBef>
              <a:spcAft>
                <a:spcPct val="0"/>
              </a:spcAft>
              <a:buFontTx/>
              <a:buChar char="•"/>
            </a:pPr>
            <a:r>
              <a:rPr lang="en-GB" sz="1600" dirty="0" smtClean="0">
                <a:latin typeface="Calibri" pitchFamily="34" charset="0"/>
                <a:ea typeface="Calibri" pitchFamily="34" charset="0"/>
                <a:cs typeface="Times New Roman" pitchFamily="18" charset="0"/>
                <a:hlinkClick r:id="rId2"/>
              </a:rPr>
              <a:t>http://www.oxfordowl.co.uk/welcome/for-home/maths-owl/maths</a:t>
            </a:r>
            <a:r>
              <a:rPr lang="en-GB" sz="1600" dirty="0" smtClean="0">
                <a:latin typeface="Calibri" pitchFamily="34" charset="0"/>
                <a:ea typeface="Calibri" pitchFamily="34" charset="0"/>
                <a:cs typeface="Times New Roman" pitchFamily="18" charset="0"/>
              </a:rPr>
              <a:t> </a:t>
            </a:r>
            <a:endParaRPr lang="en-GB" sz="1050" dirty="0" smtClean="0">
              <a:latin typeface="Arial" pitchFamily="34" charset="0"/>
              <a:cs typeface="Arial" pitchFamily="34" charset="0"/>
            </a:endParaRPr>
          </a:p>
          <a:p>
            <a:pPr lvl="0" algn="just" eaLnBrk="0" fontAlgn="base" hangingPunct="0">
              <a:spcBef>
                <a:spcPct val="0"/>
              </a:spcBef>
              <a:spcAft>
                <a:spcPct val="0"/>
              </a:spcAft>
              <a:buFontTx/>
              <a:buChar char="•"/>
            </a:pPr>
            <a:r>
              <a:rPr lang="en-GB" sz="1600" dirty="0" smtClean="0">
                <a:latin typeface="Calibri" pitchFamily="34" charset="0"/>
                <a:ea typeface="Calibri" pitchFamily="34" charset="0"/>
                <a:cs typeface="Times New Roman" pitchFamily="18" charset="0"/>
                <a:hlinkClick r:id="rId3"/>
              </a:rPr>
              <a:t>http://www.ictgames.com/primaryStrategy1.html</a:t>
            </a:r>
            <a:r>
              <a:rPr lang="en-GB" sz="1600" dirty="0" smtClean="0">
                <a:latin typeface="Calibri" pitchFamily="34" charset="0"/>
                <a:ea typeface="Calibri" pitchFamily="34" charset="0"/>
                <a:cs typeface="Times New Roman" pitchFamily="18" charset="0"/>
              </a:rPr>
              <a:t> </a:t>
            </a:r>
            <a:endParaRPr lang="en-GB" sz="1050" dirty="0" smtClean="0">
              <a:latin typeface="Arial" pitchFamily="34" charset="0"/>
              <a:cs typeface="Arial" pitchFamily="34" charset="0"/>
            </a:endParaRPr>
          </a:p>
          <a:p>
            <a:pPr lvl="0" algn="just" eaLnBrk="0" fontAlgn="base" hangingPunct="0">
              <a:spcBef>
                <a:spcPct val="0"/>
              </a:spcBef>
              <a:spcAft>
                <a:spcPct val="0"/>
              </a:spcAft>
              <a:buFontTx/>
              <a:buChar char="•"/>
            </a:pPr>
            <a:r>
              <a:rPr lang="en-GB" sz="1600" dirty="0" smtClean="0">
                <a:latin typeface="Calibri" pitchFamily="34" charset="0"/>
                <a:ea typeface="Calibri" pitchFamily="34" charset="0"/>
                <a:cs typeface="Times New Roman" pitchFamily="18" charset="0"/>
                <a:hlinkClick r:id="rId4"/>
              </a:rPr>
              <a:t>http://www.iboard.co.uk/activities/subject/maths</a:t>
            </a:r>
            <a:r>
              <a:rPr lang="en-GB" sz="1600" dirty="0" smtClean="0">
                <a:latin typeface="Calibri" pitchFamily="34" charset="0"/>
                <a:ea typeface="Calibri" pitchFamily="34" charset="0"/>
                <a:cs typeface="Times New Roman" pitchFamily="18" charset="0"/>
              </a:rPr>
              <a:t> </a:t>
            </a:r>
            <a:endParaRPr lang="en-GB" sz="1050" dirty="0" smtClean="0">
              <a:latin typeface="Arial" pitchFamily="34" charset="0"/>
              <a:cs typeface="Arial" pitchFamily="34" charset="0"/>
            </a:endParaRPr>
          </a:p>
          <a:p>
            <a:pPr lvl="0" algn="just" eaLnBrk="0" fontAlgn="base" hangingPunct="0">
              <a:spcBef>
                <a:spcPct val="0"/>
              </a:spcBef>
              <a:spcAft>
                <a:spcPct val="0"/>
              </a:spcAft>
              <a:buFontTx/>
              <a:buChar char="•"/>
            </a:pPr>
            <a:r>
              <a:rPr lang="en-GB" sz="1600" dirty="0" smtClean="0">
                <a:latin typeface="Calibri" pitchFamily="34" charset="0"/>
                <a:ea typeface="Calibri" pitchFamily="34" charset="0"/>
                <a:cs typeface="Times New Roman" pitchFamily="18" charset="0"/>
                <a:hlinkClick r:id="rId5"/>
              </a:rPr>
              <a:t>http://www.topmarks.co.uk/maths-games/3-5-years/counting</a:t>
            </a:r>
            <a:r>
              <a:rPr lang="en-GB" sz="1600" dirty="0" smtClean="0">
                <a:latin typeface="Calibri" pitchFamily="34" charset="0"/>
                <a:ea typeface="Calibri" pitchFamily="34" charset="0"/>
                <a:cs typeface="Times New Roman" pitchFamily="18" charset="0"/>
              </a:rPr>
              <a:t> </a:t>
            </a:r>
            <a:endParaRPr lang="en-GB" sz="1050" dirty="0" smtClean="0">
              <a:latin typeface="Arial" pitchFamily="34" charset="0"/>
              <a:cs typeface="Arial" pitchFamily="34" charset="0"/>
            </a:endParaRPr>
          </a:p>
          <a:p>
            <a:pPr lvl="0" algn="just" eaLnBrk="0" fontAlgn="base" hangingPunct="0">
              <a:spcBef>
                <a:spcPct val="0"/>
              </a:spcBef>
              <a:spcAft>
                <a:spcPct val="0"/>
              </a:spcAft>
              <a:buFontTx/>
              <a:buChar char="•"/>
            </a:pPr>
            <a:r>
              <a:rPr lang="en-GB" sz="1600" dirty="0" smtClean="0">
                <a:latin typeface="Calibri" pitchFamily="34" charset="0"/>
                <a:ea typeface="Calibri" pitchFamily="34" charset="0"/>
                <a:cs typeface="Times New Roman" pitchFamily="18" charset="0"/>
                <a:hlinkClick r:id="rId6"/>
              </a:rPr>
              <a:t>http://www.crickweb.co.uk/Early-Years.html</a:t>
            </a:r>
            <a:r>
              <a:rPr lang="en-GB" sz="1600" dirty="0" smtClean="0">
                <a:latin typeface="Calibri" pitchFamily="34" charset="0"/>
                <a:ea typeface="Calibri" pitchFamily="34" charset="0"/>
                <a:cs typeface="Times New Roman" pitchFamily="18" charset="0"/>
              </a:rPr>
              <a:t> (maths and literacy)</a:t>
            </a:r>
            <a:endParaRPr lang="en-GB" sz="1050" dirty="0" smtClean="0">
              <a:latin typeface="Arial" pitchFamily="34" charset="0"/>
              <a:cs typeface="Arial" pitchFamily="34" charset="0"/>
            </a:endParaRPr>
          </a:p>
          <a:p>
            <a:pPr lvl="0" algn="just" eaLnBrk="0" fontAlgn="base" hangingPunct="0">
              <a:spcBef>
                <a:spcPct val="0"/>
              </a:spcBef>
              <a:spcAft>
                <a:spcPct val="0"/>
              </a:spcAft>
              <a:buFontTx/>
              <a:buChar char="•"/>
            </a:pPr>
            <a:r>
              <a:rPr lang="en-GB" sz="1600" dirty="0" smtClean="0">
                <a:latin typeface="Calibri" pitchFamily="34" charset="0"/>
                <a:ea typeface="Calibri" pitchFamily="34" charset="0"/>
                <a:cs typeface="Times New Roman" pitchFamily="18" charset="0"/>
                <a:hlinkClick r:id="rId7"/>
              </a:rPr>
              <a:t>http://www.teachingideas.co.uk/earlyyears/contents_maths.htm</a:t>
            </a:r>
            <a:r>
              <a:rPr lang="en-GB" sz="1600" dirty="0" smtClean="0">
                <a:latin typeface="Calibri" pitchFamily="34" charset="0"/>
                <a:ea typeface="Calibri" pitchFamily="34" charset="0"/>
                <a:cs typeface="Times New Roman" pitchFamily="18" charset="0"/>
              </a:rPr>
              <a:t> </a:t>
            </a:r>
            <a:endParaRPr lang="en-GB" sz="1050" dirty="0" smtClean="0">
              <a:latin typeface="Arial" pitchFamily="34" charset="0"/>
              <a:cs typeface="Arial" pitchFamily="34" charset="0"/>
            </a:endParaRPr>
          </a:p>
          <a:p>
            <a:pPr lvl="0" algn="just" eaLnBrk="0" fontAlgn="base" hangingPunct="0">
              <a:spcBef>
                <a:spcPct val="0"/>
              </a:spcBef>
              <a:spcAft>
                <a:spcPct val="0"/>
              </a:spcAft>
              <a:buFontTx/>
              <a:buChar char="•"/>
            </a:pPr>
            <a:r>
              <a:rPr lang="en-GB" sz="1600" dirty="0" smtClean="0">
                <a:latin typeface="Calibri" pitchFamily="34" charset="0"/>
                <a:ea typeface="Calibri" pitchFamily="34" charset="0"/>
                <a:cs typeface="Times New Roman" pitchFamily="18" charset="0"/>
                <a:hlinkClick r:id="rId8"/>
              </a:rPr>
              <a:t>http://www.comberps.newtownards.ni.sch.uk/maths_games_for_early_years.htm</a:t>
            </a:r>
            <a:r>
              <a:rPr lang="en-GB" sz="1600" dirty="0" smtClean="0">
                <a:latin typeface="Calibri" pitchFamily="34" charset="0"/>
                <a:ea typeface="Calibri" pitchFamily="34" charset="0"/>
                <a:cs typeface="Times New Roman" pitchFamily="18" charset="0"/>
              </a:rPr>
              <a:t> </a:t>
            </a:r>
            <a:endParaRPr lang="en-GB" sz="1050" dirty="0" smtClean="0">
              <a:latin typeface="Arial" pitchFamily="34" charset="0"/>
              <a:cs typeface="Arial" pitchFamily="34" charset="0"/>
            </a:endParaRPr>
          </a:p>
          <a:p>
            <a:pPr lvl="0" algn="just" eaLnBrk="0" fontAlgn="base" hangingPunct="0">
              <a:spcBef>
                <a:spcPct val="0"/>
              </a:spcBef>
              <a:spcAft>
                <a:spcPct val="0"/>
              </a:spcAft>
              <a:buFontTx/>
              <a:buChar char="•"/>
            </a:pPr>
            <a:r>
              <a:rPr lang="en-GB" sz="1600" dirty="0" smtClean="0">
                <a:latin typeface="Calibri" pitchFamily="34" charset="0"/>
                <a:ea typeface="Calibri" pitchFamily="34" charset="0"/>
                <a:cs typeface="Times New Roman" pitchFamily="18" charset="0"/>
                <a:hlinkClick r:id="rId9"/>
              </a:rPr>
              <a:t>http://www.bbc.co.uk/schools/websites/eyfs/</a:t>
            </a:r>
            <a:r>
              <a:rPr lang="en-GB" sz="1600" dirty="0" smtClean="0">
                <a:latin typeface="Calibri" pitchFamily="34" charset="0"/>
                <a:ea typeface="Calibri" pitchFamily="34" charset="0"/>
                <a:cs typeface="Times New Roman" pitchFamily="18" charset="0"/>
              </a:rPr>
              <a:t> </a:t>
            </a:r>
            <a:endParaRPr lang="en-GB" sz="1050" dirty="0" smtClean="0">
              <a:latin typeface="Arial" pitchFamily="34" charset="0"/>
              <a:cs typeface="Arial" pitchFamily="34" charset="0"/>
            </a:endParaRPr>
          </a:p>
          <a:p>
            <a:pPr lvl="0" algn="just" eaLnBrk="0" fontAlgn="base" hangingPunct="0">
              <a:spcBef>
                <a:spcPct val="0"/>
              </a:spcBef>
              <a:spcAft>
                <a:spcPct val="0"/>
              </a:spcAft>
              <a:buFontTx/>
              <a:buChar char="•"/>
            </a:pPr>
            <a:r>
              <a:rPr lang="en-GB" sz="1600" dirty="0" smtClean="0">
                <a:latin typeface="Calibri" pitchFamily="34" charset="0"/>
                <a:ea typeface="Calibri" pitchFamily="34" charset="0"/>
                <a:cs typeface="Times New Roman" pitchFamily="18" charset="0"/>
              </a:rPr>
              <a:t> </a:t>
            </a:r>
            <a:r>
              <a:rPr lang="en-GB" sz="1600" dirty="0" smtClean="0">
                <a:latin typeface="Calibri" pitchFamily="34" charset="0"/>
                <a:ea typeface="Calibri" pitchFamily="34" charset="0"/>
                <a:cs typeface="Times New Roman" pitchFamily="18" charset="0"/>
                <a:hlinkClick r:id="rId10"/>
              </a:rPr>
              <a:t>http://www.earlylearninghq.org.uk/numeracy/</a:t>
            </a:r>
            <a:r>
              <a:rPr lang="en-GB" sz="1600" dirty="0" smtClean="0">
                <a:latin typeface="Calibri" pitchFamily="34" charset="0"/>
                <a:ea typeface="Calibri" pitchFamily="34" charset="0"/>
                <a:cs typeface="Times New Roman" pitchFamily="18" charset="0"/>
              </a:rPr>
              <a:t>  </a:t>
            </a:r>
          </a:p>
          <a:p>
            <a:pPr lvl="0" algn="just" eaLnBrk="0" fontAlgn="base" hangingPunct="0">
              <a:spcBef>
                <a:spcPct val="0"/>
              </a:spcBef>
              <a:spcAft>
                <a:spcPct val="0"/>
              </a:spcAft>
              <a:buFontTx/>
              <a:buChar char="•"/>
            </a:pPr>
            <a:endParaRPr lang="en-GB" sz="1600" dirty="0" smtClean="0">
              <a:latin typeface="Calibri" pitchFamily="34" charset="0"/>
              <a:ea typeface="Calibri" pitchFamily="34" charset="0"/>
              <a:cs typeface="Times New Roman" pitchFamily="18" charset="0"/>
            </a:endParaRPr>
          </a:p>
          <a:p>
            <a:pPr lvl="0" algn="just" eaLnBrk="0" fontAlgn="base" hangingPunct="0">
              <a:spcBef>
                <a:spcPct val="0"/>
              </a:spcBef>
              <a:spcAft>
                <a:spcPct val="0"/>
              </a:spcAft>
            </a:pPr>
            <a:r>
              <a:rPr lang="en-GB" sz="1600" dirty="0" smtClean="0">
                <a:latin typeface="Calibri" pitchFamily="34" charset="0"/>
                <a:ea typeface="Calibri" pitchFamily="34" charset="0"/>
                <a:cs typeface="Times New Roman" pitchFamily="18" charset="0"/>
              </a:rPr>
              <a:t> </a:t>
            </a:r>
            <a:r>
              <a:rPr lang="en-GB" sz="1600" b="1" dirty="0" smtClean="0">
                <a:ea typeface="Calibri" pitchFamily="34" charset="0"/>
                <a:cs typeface="Times New Roman" pitchFamily="18" charset="0"/>
              </a:rPr>
              <a:t>Year one and two:</a:t>
            </a:r>
          </a:p>
          <a:p>
            <a:pPr lvl="0" algn="just" eaLnBrk="0" fontAlgn="base" hangingPunct="0">
              <a:spcBef>
                <a:spcPct val="0"/>
              </a:spcBef>
              <a:spcAft>
                <a:spcPct val="0"/>
              </a:spcAft>
            </a:pPr>
            <a:r>
              <a:rPr lang="en-GB" sz="1600" b="1" dirty="0" smtClean="0">
                <a:ea typeface="Calibri" pitchFamily="34" charset="0"/>
                <a:cs typeface="Times New Roman" pitchFamily="18" charset="0"/>
                <a:hlinkClick r:id="rId11"/>
              </a:rPr>
              <a:t>http://www.topmarks.co.uk/</a:t>
            </a:r>
            <a:endParaRPr lang="en-GB" sz="1600" b="1" dirty="0" smtClean="0">
              <a:ea typeface="Calibri" pitchFamily="34" charset="0"/>
              <a:cs typeface="Times New Roman" pitchFamily="18" charset="0"/>
            </a:endParaRPr>
          </a:p>
          <a:p>
            <a:pPr lvl="0" algn="just" eaLnBrk="0" fontAlgn="base" hangingPunct="0">
              <a:spcBef>
                <a:spcPct val="0"/>
              </a:spcBef>
              <a:spcAft>
                <a:spcPct val="0"/>
              </a:spcAft>
            </a:pPr>
            <a:r>
              <a:rPr lang="en-GB" sz="1600" b="1" dirty="0" smtClean="0">
                <a:ea typeface="Calibri" pitchFamily="34" charset="0"/>
                <a:cs typeface="Times New Roman" pitchFamily="18" charset="0"/>
                <a:hlinkClick r:id="rId12"/>
              </a:rPr>
              <a:t>http://www.mathschamps.co.uk/#home</a:t>
            </a:r>
            <a:endParaRPr lang="en-GB" sz="1600" b="1" dirty="0" smtClean="0">
              <a:ea typeface="Calibri" pitchFamily="34" charset="0"/>
              <a:cs typeface="Times New Roman" pitchFamily="18" charset="0"/>
            </a:endParaRPr>
          </a:p>
          <a:p>
            <a:pPr lvl="0" algn="just" eaLnBrk="0" fontAlgn="base" hangingPunct="0">
              <a:spcBef>
                <a:spcPct val="0"/>
              </a:spcBef>
              <a:spcAft>
                <a:spcPct val="0"/>
              </a:spcAft>
            </a:pPr>
            <a:r>
              <a:rPr lang="en-GB" sz="1600" b="1" dirty="0" smtClean="0">
                <a:ea typeface="Calibri" pitchFamily="34" charset="0"/>
                <a:cs typeface="Times New Roman" pitchFamily="18" charset="0"/>
                <a:hlinkClick r:id="rId13"/>
              </a:rPr>
              <a:t>http://www.primarygames.com/</a:t>
            </a:r>
            <a:endParaRPr lang="en-GB" sz="1600" b="1" dirty="0" smtClean="0">
              <a:ea typeface="Calibri" pitchFamily="34" charset="0"/>
              <a:cs typeface="Times New Roman" pitchFamily="18" charset="0"/>
            </a:endParaRPr>
          </a:p>
          <a:p>
            <a:pPr lvl="0" algn="just" eaLnBrk="0" fontAlgn="base" hangingPunct="0">
              <a:spcBef>
                <a:spcPct val="0"/>
              </a:spcBef>
              <a:spcAft>
                <a:spcPct val="0"/>
              </a:spcAft>
            </a:pPr>
            <a:r>
              <a:rPr lang="en-GB" sz="1600" b="1" dirty="0" smtClean="0">
                <a:ea typeface="Calibri" pitchFamily="34" charset="0"/>
                <a:cs typeface="Times New Roman" pitchFamily="18" charset="0"/>
                <a:hlinkClick r:id="rId14"/>
              </a:rPr>
              <a:t>http://mathszone.co.uk/</a:t>
            </a:r>
            <a:endParaRPr lang="en-GB" sz="1600" b="1" dirty="0" smtClean="0">
              <a:ea typeface="Calibri" pitchFamily="34" charset="0"/>
              <a:cs typeface="Times New Roman" pitchFamily="18" charset="0"/>
            </a:endParaRPr>
          </a:p>
          <a:p>
            <a:pPr lvl="0" algn="just" eaLnBrk="0" fontAlgn="base" hangingPunct="0">
              <a:spcBef>
                <a:spcPct val="0"/>
              </a:spcBef>
              <a:spcAft>
                <a:spcPct val="0"/>
              </a:spcAft>
            </a:pPr>
            <a:r>
              <a:rPr lang="en-GB" sz="1600" b="1" dirty="0" smtClean="0">
                <a:ea typeface="Calibri" pitchFamily="34" charset="0"/>
                <a:cs typeface="Times New Roman" pitchFamily="18" charset="0"/>
                <a:hlinkClick r:id="rId15"/>
              </a:rPr>
              <a:t>http://www.mathplayground.com/</a:t>
            </a:r>
            <a:endParaRPr lang="en-GB" sz="1600" b="1" dirty="0" smtClean="0">
              <a:ea typeface="Calibri" pitchFamily="34" charset="0"/>
              <a:cs typeface="Times New Roman" pitchFamily="18" charset="0"/>
            </a:endParaRPr>
          </a:p>
          <a:p>
            <a:pPr lvl="0" algn="just" eaLnBrk="0" fontAlgn="base" hangingPunct="0">
              <a:spcBef>
                <a:spcPct val="0"/>
              </a:spcBef>
              <a:spcAft>
                <a:spcPct val="0"/>
              </a:spcAft>
            </a:pPr>
            <a:r>
              <a:rPr lang="en-GB" sz="1600" b="1" smtClean="0">
                <a:ea typeface="Calibri" pitchFamily="34" charset="0"/>
                <a:cs typeface="Times New Roman" pitchFamily="18" charset="0"/>
                <a:hlinkClick r:id="rId16"/>
              </a:rPr>
              <a:t>http://www.bbc.co.uk/bitesize/ks1/maths/</a:t>
            </a:r>
            <a:endParaRPr lang="en-GB" sz="1600" b="1" smtClean="0">
              <a:ea typeface="Calibri" pitchFamily="34" charset="0"/>
              <a:cs typeface="Times New Roman" pitchFamily="18" charset="0"/>
            </a:endParaRPr>
          </a:p>
          <a:p>
            <a:pPr lvl="0" algn="just" eaLnBrk="0" fontAlgn="base" hangingPunct="0">
              <a:spcBef>
                <a:spcPct val="0"/>
              </a:spcBef>
              <a:spcAft>
                <a:spcPct val="0"/>
              </a:spcAft>
            </a:pPr>
            <a:endParaRPr lang="en-GB" sz="1600" b="1" dirty="0" smtClean="0">
              <a:ea typeface="Calibri" pitchFamily="34" charset="0"/>
              <a:cs typeface="Times New Roman" pitchFamily="18" charset="0"/>
            </a:endParaRPr>
          </a:p>
          <a:p>
            <a:pPr lvl="0" algn="just" eaLnBrk="0" fontAlgn="base" hangingPunct="0">
              <a:spcBef>
                <a:spcPct val="0"/>
              </a:spcBef>
              <a:spcAft>
                <a:spcPct val="0"/>
              </a:spcAft>
            </a:pPr>
            <a:endParaRPr lang="en-GB" sz="1600" b="1" dirty="0" smtClean="0">
              <a:ea typeface="Calibri" pitchFamily="34" charset="0"/>
              <a:cs typeface="Times New Roman" pitchFamily="18" charset="0"/>
            </a:endParaRPr>
          </a:p>
          <a:p>
            <a:pPr lvl="0" algn="just" eaLnBrk="0" fontAlgn="base" hangingPunct="0">
              <a:spcBef>
                <a:spcPct val="0"/>
              </a:spcBef>
              <a:spcAft>
                <a:spcPct val="0"/>
              </a:spcAft>
            </a:pPr>
            <a:endParaRPr lang="en-GB" sz="1600" b="1" dirty="0" smtClean="0">
              <a:ea typeface="Calibri" pitchFamily="34" charset="0"/>
              <a:cs typeface="Times New Roman" pitchFamily="18" charset="0"/>
            </a:endParaRPr>
          </a:p>
          <a:p>
            <a:pPr lvl="0" algn="just" eaLnBrk="0" fontAlgn="base" hangingPunct="0">
              <a:spcBef>
                <a:spcPct val="0"/>
              </a:spcBef>
              <a:spcAft>
                <a:spcPct val="0"/>
              </a:spcAft>
            </a:pPr>
            <a:endParaRPr lang="en-GB" sz="1600" b="1" dirty="0" smtClean="0">
              <a:ea typeface="Calibri" pitchFamily="34" charset="0"/>
              <a:cs typeface="Times New Roman" pitchFamily="18" charset="0"/>
            </a:endParaRPr>
          </a:p>
          <a:p>
            <a:pPr lvl="0" algn="just" eaLnBrk="0" fontAlgn="base" hangingPunct="0">
              <a:spcBef>
                <a:spcPct val="0"/>
              </a:spcBef>
              <a:spcAft>
                <a:spcPct val="0"/>
              </a:spcAft>
            </a:pPr>
            <a:endParaRPr lang="en-GB" sz="2400" b="1" dirty="0" smtClean="0">
              <a:latin typeface="Arial" pitchFamily="34" charset="0"/>
              <a:cs typeface="Arial" pitchFamily="34" charset="0"/>
            </a:endParaRPr>
          </a:p>
          <a:p>
            <a:endParaRPr lang="en-GB" sz="1600" b="1" dirty="0" smtClean="0">
              <a:latin typeface="SassoonPrimaryInfant" pitchFamily="2" charset="0"/>
            </a:endParaRPr>
          </a:p>
          <a:p>
            <a:endParaRPr lang="en-GB" sz="1600" b="1" dirty="0" smtClean="0">
              <a:latin typeface="SassoonPrimaryInfant" pitchFamily="2" charset="0"/>
            </a:endParaRPr>
          </a:p>
          <a:p>
            <a:endParaRPr lang="en-GB" sz="1600" b="1" dirty="0" smtClean="0">
              <a:latin typeface="SassoonPrimaryInfant" pitchFamily="2" charset="0"/>
            </a:endParaRPr>
          </a:p>
          <a:p>
            <a:endParaRPr lang="en-GB" sz="3600" b="1" dirty="0">
              <a:latin typeface="SassoonPrimaryInfant"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44" name="Picture 16" descr="http://www.publicdomainpictures.net/pictures/3000/nahled/1-1241449032X6J8.jpg"/>
          <p:cNvPicPr>
            <a:picLocks noChangeAspect="1" noChangeArrowheads="1"/>
          </p:cNvPicPr>
          <p:nvPr/>
        </p:nvPicPr>
        <p:blipFill>
          <a:blip r:embed="rId2" cstate="print"/>
          <a:srcRect/>
          <a:stretch>
            <a:fillRect/>
          </a:stretch>
        </p:blipFill>
        <p:spPr bwMode="auto">
          <a:xfrm>
            <a:off x="251520" y="3573016"/>
            <a:ext cx="2448272" cy="1632182"/>
          </a:xfrm>
          <a:prstGeom prst="rect">
            <a:avLst/>
          </a:prstGeom>
          <a:noFill/>
        </p:spPr>
      </p:pic>
      <p:pic>
        <p:nvPicPr>
          <p:cNvPr id="99338" name="Picture 10" descr="http://images.channeladvisor.com/Sell/SSProfiles/72001008/Images/1/Titan.jpg"/>
          <p:cNvPicPr>
            <a:picLocks noChangeAspect="1" noChangeArrowheads="1"/>
          </p:cNvPicPr>
          <p:nvPr/>
        </p:nvPicPr>
        <p:blipFill>
          <a:blip r:embed="rId3" cstate="print"/>
          <a:srcRect/>
          <a:stretch>
            <a:fillRect/>
          </a:stretch>
        </p:blipFill>
        <p:spPr bwMode="auto">
          <a:xfrm rot="1499116">
            <a:off x="4043384" y="3346678"/>
            <a:ext cx="1315000" cy="1538898"/>
          </a:xfrm>
          <a:prstGeom prst="rect">
            <a:avLst/>
          </a:prstGeom>
          <a:noFill/>
        </p:spPr>
      </p:pic>
      <p:sp>
        <p:nvSpPr>
          <p:cNvPr id="2" name="Title 1"/>
          <p:cNvSpPr>
            <a:spLocks noGrp="1"/>
          </p:cNvSpPr>
          <p:nvPr>
            <p:ph type="title"/>
          </p:nvPr>
        </p:nvSpPr>
        <p:spPr>
          <a:xfrm>
            <a:off x="323528" y="260648"/>
            <a:ext cx="7772400" cy="782960"/>
          </a:xfrm>
        </p:spPr>
        <p:txBody>
          <a:bodyPr>
            <a:normAutofit/>
          </a:bodyPr>
          <a:lstStyle/>
          <a:p>
            <a:r>
              <a:rPr lang="en-GB" dirty="0" smtClean="0"/>
              <a:t>Counting using Objects</a:t>
            </a:r>
            <a:endParaRPr lang="en-GB" dirty="0"/>
          </a:p>
        </p:txBody>
      </p:sp>
      <p:pic>
        <p:nvPicPr>
          <p:cNvPr id="99332" name="Picture 4" descr="http://www.earlyyearsresources.co.uk/acatalog/S-MS41.jpg"/>
          <p:cNvPicPr>
            <a:picLocks noChangeAspect="1" noChangeArrowheads="1"/>
          </p:cNvPicPr>
          <p:nvPr/>
        </p:nvPicPr>
        <p:blipFill>
          <a:blip r:embed="rId4" cstate="print"/>
          <a:srcRect/>
          <a:stretch>
            <a:fillRect/>
          </a:stretch>
        </p:blipFill>
        <p:spPr bwMode="auto">
          <a:xfrm>
            <a:off x="5508104" y="5301208"/>
            <a:ext cx="2550284" cy="1224137"/>
          </a:xfrm>
          <a:prstGeom prst="rect">
            <a:avLst/>
          </a:prstGeom>
          <a:noFill/>
        </p:spPr>
      </p:pic>
      <p:pic>
        <p:nvPicPr>
          <p:cNvPr id="99334" name="Picture 6" descr="http://www.mumzine.com/wp-content/uploads/2009/12/11693815268271doddlebug-bright-assortment-buttons-469.jpg"/>
          <p:cNvPicPr>
            <a:picLocks noChangeAspect="1" noChangeArrowheads="1"/>
          </p:cNvPicPr>
          <p:nvPr/>
        </p:nvPicPr>
        <p:blipFill>
          <a:blip r:embed="rId5" cstate="print"/>
          <a:srcRect/>
          <a:stretch>
            <a:fillRect/>
          </a:stretch>
        </p:blipFill>
        <p:spPr bwMode="auto">
          <a:xfrm>
            <a:off x="251520" y="5150768"/>
            <a:ext cx="1512168" cy="1512168"/>
          </a:xfrm>
          <a:prstGeom prst="rect">
            <a:avLst/>
          </a:prstGeom>
          <a:noFill/>
        </p:spPr>
      </p:pic>
      <p:pic>
        <p:nvPicPr>
          <p:cNvPr id="99340" name="Picture 12" descr="counters"/>
          <p:cNvPicPr>
            <a:picLocks noChangeAspect="1" noChangeArrowheads="1"/>
          </p:cNvPicPr>
          <p:nvPr/>
        </p:nvPicPr>
        <p:blipFill>
          <a:blip r:embed="rId6" cstate="print"/>
          <a:srcRect/>
          <a:stretch>
            <a:fillRect/>
          </a:stretch>
        </p:blipFill>
        <p:spPr bwMode="auto">
          <a:xfrm>
            <a:off x="7308304" y="3429000"/>
            <a:ext cx="1540396" cy="1540397"/>
          </a:xfrm>
          <a:prstGeom prst="rect">
            <a:avLst/>
          </a:prstGeom>
          <a:noFill/>
        </p:spPr>
      </p:pic>
      <p:pic>
        <p:nvPicPr>
          <p:cNvPr id="99342" name="Picture 14" descr="http://wastenomore.files.wordpress.com/2010/04/cork.jpg"/>
          <p:cNvPicPr>
            <a:picLocks noChangeAspect="1" noChangeArrowheads="1"/>
          </p:cNvPicPr>
          <p:nvPr/>
        </p:nvPicPr>
        <p:blipFill>
          <a:blip r:embed="rId7" cstate="print"/>
          <a:srcRect/>
          <a:stretch>
            <a:fillRect/>
          </a:stretch>
        </p:blipFill>
        <p:spPr bwMode="auto">
          <a:xfrm rot="405650">
            <a:off x="2220071" y="4634330"/>
            <a:ext cx="2231632" cy="1768569"/>
          </a:xfrm>
          <a:prstGeom prst="rect">
            <a:avLst/>
          </a:prstGeom>
          <a:noFill/>
        </p:spPr>
      </p:pic>
      <p:sp>
        <p:nvSpPr>
          <p:cNvPr id="12" name="TextBox 11"/>
          <p:cNvSpPr txBox="1"/>
          <p:nvPr/>
        </p:nvSpPr>
        <p:spPr>
          <a:xfrm>
            <a:off x="251520" y="1052736"/>
            <a:ext cx="8496944" cy="2462213"/>
          </a:xfrm>
          <a:prstGeom prst="rect">
            <a:avLst/>
          </a:prstGeom>
          <a:noFill/>
        </p:spPr>
        <p:txBody>
          <a:bodyPr wrap="square" rtlCol="0">
            <a:spAutoFit/>
          </a:bodyPr>
          <a:lstStyle/>
          <a:p>
            <a:pPr marL="88900" indent="-88900">
              <a:buFont typeface="Arial" pitchFamily="34" charset="0"/>
              <a:buChar char="•"/>
            </a:pPr>
            <a:r>
              <a:rPr lang="en-GB" sz="2200" dirty="0" smtClean="0"/>
              <a:t>The first step in children’s number work is counting up to 10 and beyond.</a:t>
            </a:r>
          </a:p>
          <a:p>
            <a:pPr marL="88900" indent="-88900">
              <a:buFont typeface="Arial" pitchFamily="34" charset="0"/>
              <a:buChar char="•"/>
            </a:pPr>
            <a:r>
              <a:rPr lang="en-GB" sz="2200" dirty="0" smtClean="0"/>
              <a:t> Children then need to understand how to relate the numbers to objects.</a:t>
            </a:r>
          </a:p>
          <a:p>
            <a:pPr>
              <a:buFont typeface="Arial" pitchFamily="34" charset="0"/>
              <a:buChar char="•"/>
            </a:pPr>
            <a:r>
              <a:rPr lang="en-GB" sz="2200" dirty="0" smtClean="0"/>
              <a:t> They need to come up with a system so that they do not miss objects.</a:t>
            </a:r>
          </a:p>
          <a:p>
            <a:pPr>
              <a:buFont typeface="Arial" pitchFamily="34" charset="0"/>
              <a:buChar char="•"/>
            </a:pPr>
            <a:r>
              <a:rPr lang="en-GB" sz="2200" dirty="0" smtClean="0"/>
              <a:t> We encourage children to put the objects in a line and start from one side.</a:t>
            </a:r>
          </a:p>
          <a:p>
            <a:pPr>
              <a:buFont typeface="Arial" pitchFamily="34" charset="0"/>
              <a:buChar char="•"/>
            </a:pPr>
            <a:r>
              <a:rPr lang="en-GB" sz="2200" dirty="0" smtClean="0"/>
              <a:t> We also encourage them to touch the objects as they count them.</a:t>
            </a:r>
          </a:p>
        </p:txBody>
      </p:sp>
      <p:pic>
        <p:nvPicPr>
          <p:cNvPr id="99336" name="Picture 8" descr="http://www.abubakarstore.co.uk/images/dark%20red%20kidney%20beans.jpg"/>
          <p:cNvPicPr>
            <a:picLocks noChangeAspect="1" noChangeArrowheads="1"/>
          </p:cNvPicPr>
          <p:nvPr/>
        </p:nvPicPr>
        <p:blipFill>
          <a:blip r:embed="rId8" cstate="print"/>
          <a:srcRect/>
          <a:stretch>
            <a:fillRect/>
          </a:stretch>
        </p:blipFill>
        <p:spPr bwMode="auto">
          <a:xfrm>
            <a:off x="5940152" y="3645024"/>
            <a:ext cx="1484784" cy="1484785"/>
          </a:xfrm>
          <a:prstGeom prst="rect">
            <a:avLst/>
          </a:prstGeom>
          <a:noFill/>
        </p:spPr>
      </p:pic>
    </p:spTree>
    <p:extLst>
      <p:ext uri="{BB962C8B-B14F-4D97-AF65-F5344CB8AC3E}">
        <p14:creationId xmlns:p14="http://schemas.microsoft.com/office/powerpoint/2010/main" val="2060793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772400" cy="738336"/>
          </a:xfrm>
        </p:spPr>
        <p:txBody>
          <a:bodyPr>
            <a:normAutofit fontScale="90000"/>
          </a:bodyPr>
          <a:lstStyle/>
          <a:p>
            <a:r>
              <a:rPr lang="en-GB" dirty="0" smtClean="0"/>
              <a:t>Relating amounts to number</a:t>
            </a:r>
            <a:endParaRPr lang="en-GB" dirty="0"/>
          </a:p>
        </p:txBody>
      </p:sp>
      <p:pic>
        <p:nvPicPr>
          <p:cNvPr id="12" name="Picture 13" descr="http://www.ucl.ac.uk/news/news-articles/1006/hand_pic.JPG"/>
          <p:cNvPicPr>
            <a:picLocks noChangeAspect="1" noChangeArrowheads="1"/>
          </p:cNvPicPr>
          <p:nvPr/>
        </p:nvPicPr>
        <p:blipFill>
          <a:blip r:embed="rId2" cstate="print"/>
          <a:srcRect/>
          <a:stretch>
            <a:fillRect/>
          </a:stretch>
        </p:blipFill>
        <p:spPr bwMode="auto">
          <a:xfrm flipH="1">
            <a:off x="251520" y="2636912"/>
            <a:ext cx="2013508" cy="2052071"/>
          </a:xfrm>
          <a:prstGeom prst="rect">
            <a:avLst/>
          </a:prstGeom>
          <a:noFill/>
        </p:spPr>
      </p:pic>
      <p:sp>
        <p:nvSpPr>
          <p:cNvPr id="13" name="TextBox 12"/>
          <p:cNvSpPr txBox="1"/>
          <p:nvPr/>
        </p:nvSpPr>
        <p:spPr>
          <a:xfrm>
            <a:off x="2339752" y="3501008"/>
            <a:ext cx="1512168" cy="646331"/>
          </a:xfrm>
          <a:prstGeom prst="rect">
            <a:avLst/>
          </a:prstGeom>
          <a:noFill/>
        </p:spPr>
        <p:txBody>
          <a:bodyPr wrap="square" rtlCol="0">
            <a:spAutoFit/>
          </a:bodyPr>
          <a:lstStyle/>
          <a:p>
            <a:r>
              <a:rPr lang="en-GB" sz="3600" dirty="0" smtClean="0"/>
              <a:t>= 5</a:t>
            </a:r>
            <a:endParaRPr lang="en-GB" sz="3600" dirty="0"/>
          </a:p>
        </p:txBody>
      </p:sp>
      <p:pic>
        <p:nvPicPr>
          <p:cNvPr id="14" name="Picture 4" descr="http://www.earlyyearsresources.co.uk/acatalog/S-MS41.jpg"/>
          <p:cNvPicPr>
            <a:picLocks noChangeAspect="1" noChangeArrowheads="1"/>
          </p:cNvPicPr>
          <p:nvPr/>
        </p:nvPicPr>
        <p:blipFill>
          <a:blip r:embed="rId3" cstate="print"/>
          <a:srcRect/>
          <a:stretch>
            <a:fillRect/>
          </a:stretch>
        </p:blipFill>
        <p:spPr bwMode="auto">
          <a:xfrm>
            <a:off x="683568" y="5157192"/>
            <a:ext cx="2857500" cy="1371601"/>
          </a:xfrm>
          <a:prstGeom prst="rect">
            <a:avLst/>
          </a:prstGeom>
          <a:noFill/>
        </p:spPr>
      </p:pic>
      <p:sp>
        <p:nvSpPr>
          <p:cNvPr id="15" name="TextBox 14"/>
          <p:cNvSpPr txBox="1"/>
          <p:nvPr/>
        </p:nvSpPr>
        <p:spPr>
          <a:xfrm>
            <a:off x="3419872" y="5301208"/>
            <a:ext cx="1512168" cy="646331"/>
          </a:xfrm>
          <a:prstGeom prst="rect">
            <a:avLst/>
          </a:prstGeom>
          <a:noFill/>
        </p:spPr>
        <p:txBody>
          <a:bodyPr wrap="square" rtlCol="0">
            <a:spAutoFit/>
          </a:bodyPr>
          <a:lstStyle/>
          <a:p>
            <a:r>
              <a:rPr lang="en-GB" sz="3600" dirty="0" smtClean="0"/>
              <a:t>= 6</a:t>
            </a:r>
            <a:endParaRPr lang="en-GB" sz="3600" dirty="0"/>
          </a:p>
        </p:txBody>
      </p:sp>
      <p:pic>
        <p:nvPicPr>
          <p:cNvPr id="16386" name="Picture 2" descr="http://www.toysgalore.co.nz/images/FF_Number_Puzzle.JPG"/>
          <p:cNvPicPr>
            <a:picLocks noChangeAspect="1" noChangeArrowheads="1"/>
          </p:cNvPicPr>
          <p:nvPr/>
        </p:nvPicPr>
        <p:blipFill>
          <a:blip r:embed="rId4" cstate="print"/>
          <a:srcRect/>
          <a:stretch>
            <a:fillRect/>
          </a:stretch>
        </p:blipFill>
        <p:spPr bwMode="auto">
          <a:xfrm>
            <a:off x="4860032" y="3573016"/>
            <a:ext cx="3810000" cy="2752725"/>
          </a:xfrm>
          <a:prstGeom prst="rect">
            <a:avLst/>
          </a:prstGeom>
          <a:noFill/>
        </p:spPr>
      </p:pic>
      <p:sp>
        <p:nvSpPr>
          <p:cNvPr id="17" name="TextBox 16"/>
          <p:cNvSpPr txBox="1"/>
          <p:nvPr/>
        </p:nvSpPr>
        <p:spPr>
          <a:xfrm>
            <a:off x="251520" y="1052736"/>
            <a:ext cx="8712968" cy="1569660"/>
          </a:xfrm>
          <a:prstGeom prst="rect">
            <a:avLst/>
          </a:prstGeom>
          <a:noFill/>
        </p:spPr>
        <p:txBody>
          <a:bodyPr wrap="square" rtlCol="0">
            <a:spAutoFit/>
          </a:bodyPr>
          <a:lstStyle/>
          <a:p>
            <a:r>
              <a:rPr lang="en-GB" sz="2400" dirty="0" smtClean="0"/>
              <a:t>Children then need to be able to recognise the numbers that they are using to count. Relating the numbers to a numeral is quite a big jump for some children. The more familiar they are with the numerals, the quicker they will learn them.</a:t>
            </a:r>
            <a:endParaRPr lang="en-GB"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8" name="Picture 12" descr="Image result for num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2362200" cy="1933576"/>
          </a:xfrm>
          <a:prstGeom prst="rect">
            <a:avLst/>
          </a:prstGeom>
          <a:noFill/>
          <a:extLst>
            <a:ext uri="{909E8E84-426E-40DD-AFC4-6F175D3DCCD1}">
              <a14:hiddenFill xmlns:a14="http://schemas.microsoft.com/office/drawing/2010/main">
                <a:solidFill>
                  <a:srgbClr val="FFFFFF"/>
                </a:solidFill>
              </a14:hiddenFill>
            </a:ext>
          </a:extLst>
        </p:spPr>
      </p:pic>
      <p:pic>
        <p:nvPicPr>
          <p:cNvPr id="34830" name="Picture 14" descr="Image result for num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320" y="260648"/>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34834" name="Picture 18" descr="http://1.bp.blogspot.com/-8BWe4NaE85M/U-5MVyqDM8I/AAAAAAAAAts/J-OXEHRvYuM/s1600/Numicon%2Bnumber%2Bli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876" y="2348880"/>
            <a:ext cx="772431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34836" name="Picture 20" descr="http://www.hortonparkprimary.co.uk/files/images/n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7942" y="4293096"/>
            <a:ext cx="3768353" cy="1821371"/>
          </a:xfrm>
          <a:prstGeom prst="rect">
            <a:avLst/>
          </a:prstGeom>
          <a:noFill/>
          <a:extLst>
            <a:ext uri="{909E8E84-426E-40DD-AFC4-6F175D3DCCD1}">
              <a14:hiddenFill xmlns:a14="http://schemas.microsoft.com/office/drawing/2010/main">
                <a:solidFill>
                  <a:srgbClr val="FFFFFF"/>
                </a:solidFill>
              </a14:hiddenFill>
            </a:ext>
          </a:extLst>
        </p:spPr>
      </p:pic>
      <p:pic>
        <p:nvPicPr>
          <p:cNvPr id="34838" name="Picture 22" descr="http://stgeorgesrc-york.org.uk.testing.fulford.dh.bytemark.co.uk/wp-content/uploads/2015/03/100_266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4015704"/>
            <a:ext cx="3456312" cy="25922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706090"/>
          </a:xfrm>
        </p:spPr>
        <p:txBody>
          <a:bodyPr>
            <a:normAutofit fontScale="90000"/>
          </a:bodyPr>
          <a:lstStyle/>
          <a:p>
            <a:r>
              <a:rPr lang="en-GB" dirty="0" smtClean="0"/>
              <a:t>Recognising and Writing numbers</a:t>
            </a:r>
            <a:endParaRPr lang="en-GB" dirty="0"/>
          </a:p>
        </p:txBody>
      </p:sp>
      <p:sp>
        <p:nvSpPr>
          <p:cNvPr id="4" name="Rounded Rectangle 3"/>
          <p:cNvSpPr/>
          <p:nvPr/>
        </p:nvSpPr>
        <p:spPr>
          <a:xfrm>
            <a:off x="323528" y="2276872"/>
            <a:ext cx="1440160"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1979712" y="2276872"/>
            <a:ext cx="1440160"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500" dirty="0" smtClean="0"/>
              <a:t>2</a:t>
            </a:r>
            <a:endParaRPr lang="en-GB" sz="12500" dirty="0"/>
          </a:p>
        </p:txBody>
      </p:sp>
      <p:sp>
        <p:nvSpPr>
          <p:cNvPr id="11" name="Rounded Rectangle 10"/>
          <p:cNvSpPr/>
          <p:nvPr/>
        </p:nvSpPr>
        <p:spPr>
          <a:xfrm>
            <a:off x="5364088" y="2276872"/>
            <a:ext cx="1440160"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3635896" y="2276872"/>
            <a:ext cx="1440160"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500" dirty="0" smtClean="0"/>
              <a:t>3</a:t>
            </a:r>
            <a:endParaRPr lang="en-GB" sz="12500" dirty="0"/>
          </a:p>
        </p:txBody>
      </p:sp>
      <p:sp>
        <p:nvSpPr>
          <p:cNvPr id="20" name="Rounded Rectangle 19"/>
          <p:cNvSpPr/>
          <p:nvPr/>
        </p:nvSpPr>
        <p:spPr>
          <a:xfrm>
            <a:off x="7092280" y="2276872"/>
            <a:ext cx="1440160"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500" dirty="0" smtClean="0"/>
              <a:t>5</a:t>
            </a:r>
            <a:endParaRPr lang="en-GB" sz="12500" dirty="0"/>
          </a:p>
        </p:txBody>
      </p:sp>
      <p:sp>
        <p:nvSpPr>
          <p:cNvPr id="21" name="Rounded Rectangle 20"/>
          <p:cNvSpPr/>
          <p:nvPr/>
        </p:nvSpPr>
        <p:spPr>
          <a:xfrm>
            <a:off x="323528" y="4437112"/>
            <a:ext cx="1440160"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500" dirty="0" smtClean="0"/>
              <a:t>6</a:t>
            </a:r>
            <a:endParaRPr lang="en-GB" sz="12500" dirty="0"/>
          </a:p>
        </p:txBody>
      </p:sp>
      <p:sp>
        <p:nvSpPr>
          <p:cNvPr id="22" name="Rounded Rectangle 21"/>
          <p:cNvSpPr/>
          <p:nvPr/>
        </p:nvSpPr>
        <p:spPr>
          <a:xfrm>
            <a:off x="1979712" y="4437112"/>
            <a:ext cx="1440160"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500" dirty="0" smtClean="0"/>
              <a:t>7</a:t>
            </a:r>
            <a:endParaRPr lang="en-GB" sz="12500" dirty="0"/>
          </a:p>
        </p:txBody>
      </p:sp>
      <p:sp>
        <p:nvSpPr>
          <p:cNvPr id="23" name="Rounded Rectangle 22"/>
          <p:cNvSpPr/>
          <p:nvPr/>
        </p:nvSpPr>
        <p:spPr>
          <a:xfrm>
            <a:off x="3635896" y="4437112"/>
            <a:ext cx="1440160"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500" dirty="0" smtClean="0"/>
              <a:t>8</a:t>
            </a:r>
            <a:endParaRPr lang="en-GB" sz="12500" dirty="0"/>
          </a:p>
        </p:txBody>
      </p:sp>
      <p:sp>
        <p:nvSpPr>
          <p:cNvPr id="24" name="Rounded Rectangle 23"/>
          <p:cNvSpPr/>
          <p:nvPr/>
        </p:nvSpPr>
        <p:spPr>
          <a:xfrm>
            <a:off x="5364088" y="4437112"/>
            <a:ext cx="1440160"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500" dirty="0"/>
          </a:p>
        </p:txBody>
      </p:sp>
      <p:sp>
        <p:nvSpPr>
          <p:cNvPr id="25" name="Rounded Rectangle 24"/>
          <p:cNvSpPr/>
          <p:nvPr/>
        </p:nvSpPr>
        <p:spPr>
          <a:xfrm>
            <a:off x="7164288" y="4437112"/>
            <a:ext cx="1440160"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500" dirty="0" smtClean="0"/>
              <a:t>0</a:t>
            </a:r>
            <a:endParaRPr lang="en-GB" sz="12500" dirty="0"/>
          </a:p>
        </p:txBody>
      </p:sp>
      <p:cxnSp>
        <p:nvCxnSpPr>
          <p:cNvPr id="26" name="Straight Connector 25"/>
          <p:cNvCxnSpPr/>
          <p:nvPr/>
        </p:nvCxnSpPr>
        <p:spPr>
          <a:xfrm>
            <a:off x="971600" y="2564904"/>
            <a:ext cx="0" cy="1152128"/>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5580906" y="3212976"/>
            <a:ext cx="1151334" cy="794"/>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652120" y="2564904"/>
            <a:ext cx="0" cy="648072"/>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601880" y="3212976"/>
            <a:ext cx="864096" cy="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Arc 35"/>
          <p:cNvSpPr/>
          <p:nvPr/>
        </p:nvSpPr>
        <p:spPr>
          <a:xfrm rot="19582706">
            <a:off x="5700460" y="4724132"/>
            <a:ext cx="712943" cy="650097"/>
          </a:xfrm>
          <a:prstGeom prst="arc">
            <a:avLst>
              <a:gd name="adj1" fmla="val 3213930"/>
              <a:gd name="adj2" fmla="val 21488612"/>
            </a:avLst>
          </a:prstGeom>
          <a:ln w="1016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Oval 36"/>
          <p:cNvSpPr/>
          <p:nvPr/>
        </p:nvSpPr>
        <p:spPr>
          <a:xfrm>
            <a:off x="899592" y="2564904"/>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2309608" y="2704728"/>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3995936" y="2564904"/>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5580112" y="2564904"/>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7480895" y="2492896"/>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2339752" y="4797152"/>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4543425" y="4941168"/>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p:cNvCxnSpPr/>
          <p:nvPr/>
        </p:nvCxnSpPr>
        <p:spPr>
          <a:xfrm>
            <a:off x="6372200" y="4797152"/>
            <a:ext cx="0" cy="1152128"/>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6300192" y="4797152"/>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7812360" y="4783435"/>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2300988">
            <a:off x="1218577" y="4839898"/>
            <a:ext cx="288032"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971600" y="4797152"/>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0" name="Straight Arrow Connector 49"/>
          <p:cNvCxnSpPr/>
          <p:nvPr/>
        </p:nvCxnSpPr>
        <p:spPr>
          <a:xfrm>
            <a:off x="971600" y="2780928"/>
            <a:ext cx="0" cy="2880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652120" y="2708920"/>
            <a:ext cx="0" cy="2880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7408887" y="2852936"/>
            <a:ext cx="288032"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0800000">
            <a:off x="6084168" y="4725144"/>
            <a:ext cx="288032" cy="735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2411760" y="2564904"/>
            <a:ext cx="144016" cy="1440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4139952" y="2492896"/>
            <a:ext cx="216024" cy="720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555776" y="4869160"/>
            <a:ext cx="21602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827584" y="4941168"/>
            <a:ext cx="144016" cy="1440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7596336" y="4869160"/>
            <a:ext cx="164112" cy="1741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51520" y="908720"/>
            <a:ext cx="8640960" cy="1446550"/>
          </a:xfrm>
          <a:prstGeom prst="rect">
            <a:avLst/>
          </a:prstGeom>
          <a:noFill/>
        </p:spPr>
        <p:txBody>
          <a:bodyPr wrap="square" rtlCol="0">
            <a:spAutoFit/>
          </a:bodyPr>
          <a:lstStyle/>
          <a:p>
            <a:r>
              <a:rPr lang="en-GB" sz="2200" dirty="0" smtClean="0"/>
              <a:t>This is how we write numbers in our school. The earlier children practise writing numbers the right way round the less likely they are to get into the habit of writing them incorrectly. In early number formation 2 and 5 are easily confused.</a:t>
            </a:r>
            <a:endParaRPr lang="en-GB" sz="2200" dirty="0"/>
          </a:p>
        </p:txBody>
      </p:sp>
      <p:cxnSp>
        <p:nvCxnSpPr>
          <p:cNvPr id="53" name="Straight Arrow Connector 52"/>
          <p:cNvCxnSpPr/>
          <p:nvPr/>
        </p:nvCxnSpPr>
        <p:spPr>
          <a:xfrm rot="10800000">
            <a:off x="4427984" y="4869160"/>
            <a:ext cx="144016" cy="720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0800000" flipV="1">
            <a:off x="4139952" y="4797152"/>
            <a:ext cx="144016" cy="720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596336" y="2564904"/>
            <a:ext cx="466303" cy="917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156176" y="2708920"/>
            <a:ext cx="0" cy="2880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778098"/>
          </a:xfrm>
        </p:spPr>
        <p:txBody>
          <a:bodyPr>
            <a:normAutofit/>
          </a:bodyPr>
          <a:lstStyle/>
          <a:p>
            <a:r>
              <a:rPr lang="en-GB" dirty="0" smtClean="0"/>
              <a:t>Ordering numbers</a:t>
            </a:r>
            <a:endParaRPr lang="en-GB" dirty="0"/>
          </a:p>
        </p:txBody>
      </p:sp>
      <p:grpSp>
        <p:nvGrpSpPr>
          <p:cNvPr id="7" name="Group 6"/>
          <p:cNvGrpSpPr/>
          <p:nvPr/>
        </p:nvGrpSpPr>
        <p:grpSpPr>
          <a:xfrm>
            <a:off x="5508104" y="5013176"/>
            <a:ext cx="3240360" cy="1440160"/>
            <a:chOff x="5508104" y="4941168"/>
            <a:chExt cx="3240360" cy="1512168"/>
          </a:xfrm>
        </p:grpSpPr>
        <p:sp>
          <p:nvSpPr>
            <p:cNvPr id="4" name="Rectangle 3"/>
            <p:cNvSpPr/>
            <p:nvPr/>
          </p:nvSpPr>
          <p:spPr>
            <a:xfrm>
              <a:off x="5508104" y="5085184"/>
              <a:ext cx="3240360" cy="136815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smtClean="0">
                  <a:solidFill>
                    <a:schemeClr val="tx1"/>
                  </a:solidFill>
                </a:rPr>
                <a:t>Key Words:</a:t>
              </a:r>
            </a:p>
            <a:p>
              <a:pPr>
                <a:buFont typeface="Arial" pitchFamily="34" charset="0"/>
                <a:buChar char="•"/>
              </a:pPr>
              <a:r>
                <a:rPr lang="en-GB" sz="2200" dirty="0" smtClean="0">
                  <a:solidFill>
                    <a:schemeClr val="tx1"/>
                  </a:solidFill>
                </a:rPr>
                <a:t> More than</a:t>
              </a:r>
            </a:p>
            <a:p>
              <a:pPr>
                <a:buFont typeface="Arial" pitchFamily="34" charset="0"/>
                <a:buChar char="•"/>
              </a:pPr>
              <a:r>
                <a:rPr lang="en-GB" sz="2200" dirty="0" smtClean="0">
                  <a:solidFill>
                    <a:schemeClr val="tx1"/>
                  </a:solidFill>
                </a:rPr>
                <a:t> Less / fewer than</a:t>
              </a:r>
              <a:endParaRPr lang="en-GB" sz="2200" dirty="0">
                <a:solidFill>
                  <a:schemeClr val="tx1"/>
                </a:solidFill>
              </a:endParaRPr>
            </a:p>
          </p:txBody>
        </p:sp>
        <p:sp>
          <p:nvSpPr>
            <p:cNvPr id="5" name="Rectangle 4"/>
            <p:cNvSpPr/>
            <p:nvPr/>
          </p:nvSpPr>
          <p:spPr>
            <a:xfrm>
              <a:off x="5508104" y="4941168"/>
              <a:ext cx="3240360" cy="1440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5508104" y="6309320"/>
              <a:ext cx="3240360" cy="14401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ounded Rectangle 7"/>
          <p:cNvSpPr/>
          <p:nvPr/>
        </p:nvSpPr>
        <p:spPr>
          <a:xfrm>
            <a:off x="467544" y="3501008"/>
            <a:ext cx="1368152" cy="129614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00" dirty="0"/>
          </a:p>
        </p:txBody>
      </p:sp>
      <p:sp>
        <p:nvSpPr>
          <p:cNvPr id="13" name="Rounded Rectangle 12"/>
          <p:cNvSpPr/>
          <p:nvPr/>
        </p:nvSpPr>
        <p:spPr>
          <a:xfrm>
            <a:off x="2051720" y="3501008"/>
            <a:ext cx="1368152" cy="129614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t>2</a:t>
            </a:r>
            <a:endParaRPr lang="en-GB" sz="9600" dirty="0"/>
          </a:p>
        </p:txBody>
      </p:sp>
      <p:sp>
        <p:nvSpPr>
          <p:cNvPr id="14" name="Rounded Rectangle 13"/>
          <p:cNvSpPr/>
          <p:nvPr/>
        </p:nvSpPr>
        <p:spPr>
          <a:xfrm>
            <a:off x="3707904" y="3501008"/>
            <a:ext cx="1368152" cy="129614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t>3</a:t>
            </a:r>
            <a:endParaRPr lang="en-GB" sz="9600" dirty="0"/>
          </a:p>
        </p:txBody>
      </p:sp>
      <p:sp>
        <p:nvSpPr>
          <p:cNvPr id="15" name="Rounded Rectangle 14"/>
          <p:cNvSpPr/>
          <p:nvPr/>
        </p:nvSpPr>
        <p:spPr>
          <a:xfrm>
            <a:off x="5364088" y="3501008"/>
            <a:ext cx="1368152" cy="129614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00" dirty="0"/>
          </a:p>
        </p:txBody>
      </p:sp>
      <p:sp>
        <p:nvSpPr>
          <p:cNvPr id="16" name="Rounded Rectangle 15"/>
          <p:cNvSpPr/>
          <p:nvPr/>
        </p:nvSpPr>
        <p:spPr>
          <a:xfrm>
            <a:off x="7092280" y="3501008"/>
            <a:ext cx="1368152" cy="129614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t>5</a:t>
            </a:r>
            <a:endParaRPr lang="en-GB" sz="9600" dirty="0"/>
          </a:p>
        </p:txBody>
      </p:sp>
      <p:cxnSp>
        <p:nvCxnSpPr>
          <p:cNvPr id="18" name="Straight Connector 17"/>
          <p:cNvCxnSpPr/>
          <p:nvPr/>
        </p:nvCxnSpPr>
        <p:spPr>
          <a:xfrm>
            <a:off x="1115616" y="3722793"/>
            <a:ext cx="0" cy="786327"/>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5661645" y="3722792"/>
            <a:ext cx="648072" cy="858336"/>
            <a:chOff x="5661645" y="2060848"/>
            <a:chExt cx="648072" cy="792088"/>
          </a:xfrm>
        </p:grpSpPr>
        <p:cxnSp>
          <p:nvCxnSpPr>
            <p:cNvPr id="20" name="Straight Connector 19"/>
            <p:cNvCxnSpPr/>
            <p:nvPr/>
          </p:nvCxnSpPr>
          <p:spPr>
            <a:xfrm>
              <a:off x="6084168" y="2060848"/>
              <a:ext cx="0" cy="792088"/>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08253" y="2060848"/>
              <a:ext cx="0" cy="432048"/>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661645" y="2492896"/>
              <a:ext cx="648072"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5" name="Rounded Rectangle 34"/>
          <p:cNvSpPr/>
          <p:nvPr/>
        </p:nvSpPr>
        <p:spPr>
          <a:xfrm>
            <a:off x="1979712" y="1196752"/>
            <a:ext cx="1368152" cy="129614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t>2</a:t>
            </a:r>
            <a:endParaRPr lang="en-GB" sz="9600" dirty="0"/>
          </a:p>
        </p:txBody>
      </p:sp>
      <p:sp>
        <p:nvSpPr>
          <p:cNvPr id="36" name="Rounded Rectangle 35"/>
          <p:cNvSpPr/>
          <p:nvPr/>
        </p:nvSpPr>
        <p:spPr>
          <a:xfrm>
            <a:off x="5292080" y="1196752"/>
            <a:ext cx="1368152" cy="129614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t>3</a:t>
            </a:r>
            <a:endParaRPr lang="en-GB" sz="9600" dirty="0"/>
          </a:p>
        </p:txBody>
      </p:sp>
      <p:sp>
        <p:nvSpPr>
          <p:cNvPr id="38" name="Rounded Rectangle 37"/>
          <p:cNvSpPr/>
          <p:nvPr/>
        </p:nvSpPr>
        <p:spPr>
          <a:xfrm>
            <a:off x="3635896" y="1196752"/>
            <a:ext cx="1368152" cy="129614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t>5</a:t>
            </a:r>
            <a:endParaRPr lang="en-GB" sz="9600" dirty="0"/>
          </a:p>
        </p:txBody>
      </p:sp>
      <p:grpSp>
        <p:nvGrpSpPr>
          <p:cNvPr id="44" name="Group 43"/>
          <p:cNvGrpSpPr/>
          <p:nvPr/>
        </p:nvGrpSpPr>
        <p:grpSpPr>
          <a:xfrm>
            <a:off x="6948264" y="1196752"/>
            <a:ext cx="1368152" cy="1296144"/>
            <a:chOff x="395536" y="1196752"/>
            <a:chExt cx="1368152" cy="1296144"/>
          </a:xfrm>
        </p:grpSpPr>
        <p:sp>
          <p:nvSpPr>
            <p:cNvPr id="34" name="Rounded Rectangle 33"/>
            <p:cNvSpPr/>
            <p:nvPr/>
          </p:nvSpPr>
          <p:spPr>
            <a:xfrm>
              <a:off x="395536" y="1196752"/>
              <a:ext cx="1368152" cy="129614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00" dirty="0"/>
            </a:p>
          </p:txBody>
        </p:sp>
        <p:cxnSp>
          <p:nvCxnSpPr>
            <p:cNvPr id="39" name="Straight Connector 38"/>
            <p:cNvCxnSpPr/>
            <p:nvPr/>
          </p:nvCxnSpPr>
          <p:spPr>
            <a:xfrm>
              <a:off x="1043608" y="1418537"/>
              <a:ext cx="0" cy="786327"/>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395536" y="1196752"/>
            <a:ext cx="1368152" cy="1296144"/>
            <a:chOff x="5292080" y="1196752"/>
            <a:chExt cx="1368152" cy="1296144"/>
          </a:xfrm>
        </p:grpSpPr>
        <p:sp>
          <p:nvSpPr>
            <p:cNvPr id="37" name="Rounded Rectangle 36"/>
            <p:cNvSpPr/>
            <p:nvPr/>
          </p:nvSpPr>
          <p:spPr>
            <a:xfrm>
              <a:off x="5292080" y="1196752"/>
              <a:ext cx="1368152" cy="129614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00" dirty="0"/>
            </a:p>
          </p:txBody>
        </p:sp>
        <p:grpSp>
          <p:nvGrpSpPr>
            <p:cNvPr id="40" name="Group 39"/>
            <p:cNvGrpSpPr/>
            <p:nvPr/>
          </p:nvGrpSpPr>
          <p:grpSpPr>
            <a:xfrm>
              <a:off x="5589637" y="1418536"/>
              <a:ext cx="648072" cy="858336"/>
              <a:chOff x="5661645" y="2060848"/>
              <a:chExt cx="648072" cy="792088"/>
            </a:xfrm>
          </p:grpSpPr>
          <p:cxnSp>
            <p:nvCxnSpPr>
              <p:cNvPr id="41" name="Straight Connector 40"/>
              <p:cNvCxnSpPr/>
              <p:nvPr/>
            </p:nvCxnSpPr>
            <p:spPr>
              <a:xfrm>
                <a:off x="6084168" y="2060848"/>
                <a:ext cx="0" cy="792088"/>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08253" y="2060848"/>
                <a:ext cx="0" cy="432048"/>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661645" y="2492896"/>
                <a:ext cx="648072"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6" name="Right Arrow 45"/>
          <p:cNvSpPr/>
          <p:nvPr/>
        </p:nvSpPr>
        <p:spPr>
          <a:xfrm rot="5400000">
            <a:off x="3995936" y="2636912"/>
            <a:ext cx="720080"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778098"/>
          </a:xfrm>
        </p:spPr>
        <p:txBody>
          <a:bodyPr>
            <a:normAutofit/>
          </a:bodyPr>
          <a:lstStyle/>
          <a:p>
            <a:r>
              <a:rPr lang="en-GB" dirty="0" smtClean="0"/>
              <a:t>Ordering numbers</a:t>
            </a:r>
            <a:endParaRPr lang="en-GB" dirty="0"/>
          </a:p>
        </p:txBody>
      </p:sp>
      <p:sp>
        <p:nvSpPr>
          <p:cNvPr id="35" name="Rounded Rectangle 34"/>
          <p:cNvSpPr/>
          <p:nvPr/>
        </p:nvSpPr>
        <p:spPr>
          <a:xfrm>
            <a:off x="1979712" y="1196752"/>
            <a:ext cx="1368152" cy="129614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00" dirty="0"/>
          </a:p>
        </p:txBody>
      </p:sp>
      <p:sp>
        <p:nvSpPr>
          <p:cNvPr id="46" name="Right Arrow 45"/>
          <p:cNvSpPr/>
          <p:nvPr/>
        </p:nvSpPr>
        <p:spPr>
          <a:xfrm rot="5400000">
            <a:off x="3995936" y="2636912"/>
            <a:ext cx="720080"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47"/>
          <p:cNvGrpSpPr/>
          <p:nvPr/>
        </p:nvGrpSpPr>
        <p:grpSpPr>
          <a:xfrm>
            <a:off x="5292080" y="1196752"/>
            <a:ext cx="3096344" cy="3528392"/>
            <a:chOff x="5292080" y="1196752"/>
            <a:chExt cx="3096344" cy="3528392"/>
          </a:xfrm>
        </p:grpSpPr>
        <p:sp>
          <p:nvSpPr>
            <p:cNvPr id="36" name="Rounded Rectangle 35"/>
            <p:cNvSpPr/>
            <p:nvPr/>
          </p:nvSpPr>
          <p:spPr>
            <a:xfrm>
              <a:off x="5292080" y="1196752"/>
              <a:ext cx="1368152" cy="129614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t> </a:t>
              </a:r>
              <a:endParaRPr lang="en-GB" sz="9600" dirty="0"/>
            </a:p>
          </p:txBody>
        </p:sp>
        <p:sp>
          <p:nvSpPr>
            <p:cNvPr id="57" name="Rounded Rectangle 56"/>
            <p:cNvSpPr/>
            <p:nvPr/>
          </p:nvSpPr>
          <p:spPr>
            <a:xfrm>
              <a:off x="7020272" y="3429000"/>
              <a:ext cx="1368152" cy="129614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00" dirty="0"/>
            </a:p>
          </p:txBody>
        </p:sp>
        <p:cxnSp>
          <p:nvCxnSpPr>
            <p:cNvPr id="58" name="Straight Connector 57"/>
            <p:cNvCxnSpPr/>
            <p:nvPr/>
          </p:nvCxnSpPr>
          <p:spPr>
            <a:xfrm>
              <a:off x="5652120" y="3645024"/>
              <a:ext cx="0" cy="864096"/>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48"/>
          <p:cNvGrpSpPr/>
          <p:nvPr/>
        </p:nvGrpSpPr>
        <p:grpSpPr>
          <a:xfrm>
            <a:off x="1979712" y="1196752"/>
            <a:ext cx="3672408" cy="3528392"/>
            <a:chOff x="1979712" y="1196752"/>
            <a:chExt cx="3672408" cy="3528392"/>
          </a:xfrm>
        </p:grpSpPr>
        <p:cxnSp>
          <p:nvCxnSpPr>
            <p:cNvPr id="65" name="Straight Connector 64"/>
            <p:cNvCxnSpPr/>
            <p:nvPr/>
          </p:nvCxnSpPr>
          <p:spPr>
            <a:xfrm>
              <a:off x="5652120" y="3645024"/>
              <a:ext cx="0" cy="786327"/>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3635896" y="1196752"/>
              <a:ext cx="1368152" cy="129614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00" dirty="0"/>
            </a:p>
          </p:txBody>
        </p:sp>
        <p:sp>
          <p:nvSpPr>
            <p:cNvPr id="51" name="Rounded Rectangle 50"/>
            <p:cNvSpPr/>
            <p:nvPr/>
          </p:nvSpPr>
          <p:spPr>
            <a:xfrm>
              <a:off x="1979712" y="3429000"/>
              <a:ext cx="1368152" cy="129614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t> </a:t>
              </a:r>
              <a:endParaRPr lang="en-GB" sz="9600" dirty="0"/>
            </a:p>
          </p:txBody>
        </p:sp>
      </p:grpSp>
      <p:grpSp>
        <p:nvGrpSpPr>
          <p:cNvPr id="9" name="Group 44"/>
          <p:cNvGrpSpPr/>
          <p:nvPr/>
        </p:nvGrpSpPr>
        <p:grpSpPr>
          <a:xfrm>
            <a:off x="395536" y="1196752"/>
            <a:ext cx="6264696" cy="3528392"/>
            <a:chOff x="395536" y="1196752"/>
            <a:chExt cx="6264696" cy="3528392"/>
          </a:xfrm>
        </p:grpSpPr>
        <p:sp>
          <p:nvSpPr>
            <p:cNvPr id="30" name="Rounded Rectangle 29"/>
            <p:cNvSpPr/>
            <p:nvPr/>
          </p:nvSpPr>
          <p:spPr>
            <a:xfrm>
              <a:off x="395536" y="1196752"/>
              <a:ext cx="1368152" cy="129614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00" dirty="0"/>
            </a:p>
          </p:txBody>
        </p:sp>
        <p:sp>
          <p:nvSpPr>
            <p:cNvPr id="56" name="Rounded Rectangle 55"/>
            <p:cNvSpPr/>
            <p:nvPr/>
          </p:nvSpPr>
          <p:spPr>
            <a:xfrm>
              <a:off x="5292080" y="3429000"/>
              <a:ext cx="1368152" cy="129614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t> </a:t>
              </a:r>
              <a:endParaRPr lang="en-GB" sz="9600" dirty="0"/>
            </a:p>
          </p:txBody>
        </p:sp>
      </p:grpSp>
      <p:sp>
        <p:nvSpPr>
          <p:cNvPr id="34" name="Rounded Rectangle 33"/>
          <p:cNvSpPr/>
          <p:nvPr/>
        </p:nvSpPr>
        <p:spPr>
          <a:xfrm>
            <a:off x="6948264" y="1196752"/>
            <a:ext cx="1368152" cy="129614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00" dirty="0"/>
          </a:p>
        </p:txBody>
      </p:sp>
      <p:sp>
        <p:nvSpPr>
          <p:cNvPr id="50" name="Rounded Rectangle 49"/>
          <p:cNvSpPr/>
          <p:nvPr/>
        </p:nvSpPr>
        <p:spPr>
          <a:xfrm>
            <a:off x="395536" y="3429000"/>
            <a:ext cx="1368152" cy="129614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00" dirty="0"/>
          </a:p>
        </p:txBody>
      </p:sp>
      <p:sp>
        <p:nvSpPr>
          <p:cNvPr id="53" name="Rounded Rectangle 52"/>
          <p:cNvSpPr/>
          <p:nvPr/>
        </p:nvSpPr>
        <p:spPr>
          <a:xfrm>
            <a:off x="3707904" y="3429000"/>
            <a:ext cx="1368152" cy="129614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00" dirty="0"/>
          </a:p>
        </p:txBody>
      </p:sp>
      <p:sp>
        <p:nvSpPr>
          <p:cNvPr id="37" name="Rectangle 36"/>
          <p:cNvSpPr/>
          <p:nvPr/>
        </p:nvSpPr>
        <p:spPr>
          <a:xfrm>
            <a:off x="683568" y="1124744"/>
            <a:ext cx="861134" cy="1569660"/>
          </a:xfrm>
          <a:prstGeom prst="rect">
            <a:avLst/>
          </a:prstGeom>
        </p:spPr>
        <p:txBody>
          <a:bodyPr wrap="none">
            <a:spAutoFit/>
          </a:bodyPr>
          <a:lstStyle/>
          <a:p>
            <a:pPr algn="ctr"/>
            <a:r>
              <a:rPr lang="en-GB" sz="9600" dirty="0" smtClean="0">
                <a:solidFill>
                  <a:schemeClr val="bg1"/>
                </a:solidFill>
              </a:rPr>
              <a:t>9</a:t>
            </a:r>
            <a:endParaRPr lang="en-GB" sz="9600" dirty="0">
              <a:solidFill>
                <a:schemeClr val="bg1"/>
              </a:solidFill>
            </a:endParaRPr>
          </a:p>
        </p:txBody>
      </p:sp>
      <p:sp>
        <p:nvSpPr>
          <p:cNvPr id="40" name="Rectangle 39"/>
          <p:cNvSpPr/>
          <p:nvPr/>
        </p:nvSpPr>
        <p:spPr>
          <a:xfrm>
            <a:off x="2267744" y="1052736"/>
            <a:ext cx="861133" cy="1569660"/>
          </a:xfrm>
          <a:prstGeom prst="rect">
            <a:avLst/>
          </a:prstGeom>
        </p:spPr>
        <p:txBody>
          <a:bodyPr wrap="none">
            <a:spAutoFit/>
          </a:bodyPr>
          <a:lstStyle/>
          <a:p>
            <a:pPr algn="ctr"/>
            <a:r>
              <a:rPr lang="en-GB" sz="9600" dirty="0" smtClean="0">
                <a:solidFill>
                  <a:schemeClr val="bg1"/>
                </a:solidFill>
              </a:rPr>
              <a:t>3</a:t>
            </a:r>
            <a:endParaRPr lang="en-GB" sz="9600" dirty="0">
              <a:solidFill>
                <a:schemeClr val="bg1"/>
              </a:solidFill>
            </a:endParaRPr>
          </a:p>
        </p:txBody>
      </p:sp>
      <p:grpSp>
        <p:nvGrpSpPr>
          <p:cNvPr id="43" name="Group 42"/>
          <p:cNvGrpSpPr/>
          <p:nvPr/>
        </p:nvGrpSpPr>
        <p:grpSpPr>
          <a:xfrm>
            <a:off x="3923928" y="1124744"/>
            <a:ext cx="933141" cy="1569660"/>
            <a:chOff x="-1692696" y="2924944"/>
            <a:chExt cx="933141" cy="1569660"/>
          </a:xfrm>
        </p:grpSpPr>
        <p:sp>
          <p:nvSpPr>
            <p:cNvPr id="41" name="Rectangle 40"/>
            <p:cNvSpPr/>
            <p:nvPr/>
          </p:nvSpPr>
          <p:spPr>
            <a:xfrm>
              <a:off x="-1620688" y="2924944"/>
              <a:ext cx="861133" cy="1569660"/>
            </a:xfrm>
            <a:prstGeom prst="rect">
              <a:avLst/>
            </a:prstGeom>
          </p:spPr>
          <p:txBody>
            <a:bodyPr wrap="none">
              <a:spAutoFit/>
            </a:bodyPr>
            <a:lstStyle/>
            <a:p>
              <a:pPr algn="ctr"/>
              <a:r>
                <a:rPr lang="en-GB" sz="9600" dirty="0" smtClean="0">
                  <a:solidFill>
                    <a:schemeClr val="bg1"/>
                  </a:solidFill>
                </a:rPr>
                <a:t>2</a:t>
              </a:r>
              <a:endParaRPr lang="en-GB" sz="9600" dirty="0">
                <a:solidFill>
                  <a:schemeClr val="bg1"/>
                </a:solidFill>
              </a:endParaRPr>
            </a:p>
          </p:txBody>
        </p:sp>
        <p:cxnSp>
          <p:nvCxnSpPr>
            <p:cNvPr id="42" name="Straight Connector 41"/>
            <p:cNvCxnSpPr/>
            <p:nvPr/>
          </p:nvCxnSpPr>
          <p:spPr>
            <a:xfrm>
              <a:off x="-1692696" y="3284984"/>
              <a:ext cx="0" cy="786327"/>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Rectangle 44"/>
          <p:cNvSpPr/>
          <p:nvPr/>
        </p:nvSpPr>
        <p:spPr>
          <a:xfrm>
            <a:off x="7236296" y="1052736"/>
            <a:ext cx="861133" cy="1569660"/>
          </a:xfrm>
          <a:prstGeom prst="rect">
            <a:avLst/>
          </a:prstGeom>
        </p:spPr>
        <p:txBody>
          <a:bodyPr wrap="none">
            <a:spAutoFit/>
          </a:bodyPr>
          <a:lstStyle/>
          <a:p>
            <a:pPr algn="ctr"/>
            <a:r>
              <a:rPr lang="en-GB" sz="9600" dirty="0" smtClean="0">
                <a:solidFill>
                  <a:schemeClr val="bg1"/>
                </a:solidFill>
              </a:rPr>
              <a:t>2</a:t>
            </a:r>
            <a:endParaRPr lang="en-GB" sz="9600" dirty="0">
              <a:solidFill>
                <a:schemeClr val="bg1"/>
              </a:solidFill>
            </a:endParaRPr>
          </a:p>
        </p:txBody>
      </p:sp>
      <p:sp>
        <p:nvSpPr>
          <p:cNvPr id="47" name="Rectangle 46"/>
          <p:cNvSpPr/>
          <p:nvPr/>
        </p:nvSpPr>
        <p:spPr>
          <a:xfrm>
            <a:off x="5580112" y="1124744"/>
            <a:ext cx="861133" cy="1569660"/>
          </a:xfrm>
          <a:prstGeom prst="rect">
            <a:avLst/>
          </a:prstGeom>
        </p:spPr>
        <p:txBody>
          <a:bodyPr wrap="none">
            <a:spAutoFit/>
          </a:bodyPr>
          <a:lstStyle/>
          <a:p>
            <a:pPr algn="ctr"/>
            <a:r>
              <a:rPr lang="en-GB" sz="9600" dirty="0" smtClean="0">
                <a:solidFill>
                  <a:schemeClr val="bg1"/>
                </a:solidFill>
              </a:rPr>
              <a:t>7</a:t>
            </a:r>
            <a:endParaRPr lang="en-GB" sz="9600" dirty="0">
              <a:solidFill>
                <a:schemeClr val="bg1"/>
              </a:solidFill>
            </a:endParaRPr>
          </a:p>
        </p:txBody>
      </p:sp>
      <p:sp>
        <p:nvSpPr>
          <p:cNvPr id="48" name="Rectangle 47"/>
          <p:cNvSpPr/>
          <p:nvPr/>
        </p:nvSpPr>
        <p:spPr>
          <a:xfrm>
            <a:off x="683568" y="3284984"/>
            <a:ext cx="861134" cy="1569660"/>
          </a:xfrm>
          <a:prstGeom prst="rect">
            <a:avLst/>
          </a:prstGeom>
        </p:spPr>
        <p:txBody>
          <a:bodyPr wrap="none">
            <a:spAutoFit/>
          </a:bodyPr>
          <a:lstStyle/>
          <a:p>
            <a:pPr algn="ctr"/>
            <a:r>
              <a:rPr lang="en-GB" sz="9600" dirty="0" smtClean="0">
                <a:solidFill>
                  <a:schemeClr val="bg1"/>
                </a:solidFill>
              </a:rPr>
              <a:t>2</a:t>
            </a:r>
            <a:endParaRPr lang="en-GB" sz="9600" dirty="0">
              <a:solidFill>
                <a:schemeClr val="bg1"/>
              </a:solidFill>
            </a:endParaRPr>
          </a:p>
        </p:txBody>
      </p:sp>
      <p:sp>
        <p:nvSpPr>
          <p:cNvPr id="49" name="Rectangle 48"/>
          <p:cNvSpPr/>
          <p:nvPr/>
        </p:nvSpPr>
        <p:spPr>
          <a:xfrm>
            <a:off x="2267744" y="3284984"/>
            <a:ext cx="861134" cy="1569660"/>
          </a:xfrm>
          <a:prstGeom prst="rect">
            <a:avLst/>
          </a:prstGeom>
        </p:spPr>
        <p:txBody>
          <a:bodyPr wrap="none">
            <a:spAutoFit/>
          </a:bodyPr>
          <a:lstStyle/>
          <a:p>
            <a:pPr algn="ctr"/>
            <a:r>
              <a:rPr lang="en-GB" sz="9600" dirty="0" smtClean="0">
                <a:solidFill>
                  <a:schemeClr val="bg1"/>
                </a:solidFill>
              </a:rPr>
              <a:t>3</a:t>
            </a:r>
            <a:endParaRPr lang="en-GB" sz="9600" dirty="0">
              <a:solidFill>
                <a:schemeClr val="bg1"/>
              </a:solidFill>
            </a:endParaRPr>
          </a:p>
        </p:txBody>
      </p:sp>
      <p:sp>
        <p:nvSpPr>
          <p:cNvPr id="52" name="Rectangle 51"/>
          <p:cNvSpPr/>
          <p:nvPr/>
        </p:nvSpPr>
        <p:spPr>
          <a:xfrm>
            <a:off x="3995936" y="3284984"/>
            <a:ext cx="861134" cy="1569660"/>
          </a:xfrm>
          <a:prstGeom prst="rect">
            <a:avLst/>
          </a:prstGeom>
        </p:spPr>
        <p:txBody>
          <a:bodyPr wrap="none">
            <a:spAutoFit/>
          </a:bodyPr>
          <a:lstStyle/>
          <a:p>
            <a:pPr algn="ctr"/>
            <a:r>
              <a:rPr lang="en-GB" sz="9600" dirty="0" smtClean="0">
                <a:solidFill>
                  <a:schemeClr val="bg1"/>
                </a:solidFill>
              </a:rPr>
              <a:t>7</a:t>
            </a:r>
            <a:endParaRPr lang="en-GB" sz="9600" dirty="0">
              <a:solidFill>
                <a:schemeClr val="bg1"/>
              </a:solidFill>
            </a:endParaRPr>
          </a:p>
        </p:txBody>
      </p:sp>
      <p:sp>
        <p:nvSpPr>
          <p:cNvPr id="59" name="Rectangle 58"/>
          <p:cNvSpPr/>
          <p:nvPr/>
        </p:nvSpPr>
        <p:spPr>
          <a:xfrm>
            <a:off x="5580112" y="3284984"/>
            <a:ext cx="861134" cy="1569660"/>
          </a:xfrm>
          <a:prstGeom prst="rect">
            <a:avLst/>
          </a:prstGeom>
        </p:spPr>
        <p:txBody>
          <a:bodyPr wrap="none">
            <a:spAutoFit/>
          </a:bodyPr>
          <a:lstStyle/>
          <a:p>
            <a:pPr algn="ctr"/>
            <a:r>
              <a:rPr lang="en-GB" sz="9600" dirty="0" smtClean="0">
                <a:solidFill>
                  <a:schemeClr val="bg1"/>
                </a:solidFill>
              </a:rPr>
              <a:t>9</a:t>
            </a:r>
            <a:endParaRPr lang="en-GB" sz="9600" dirty="0">
              <a:solidFill>
                <a:schemeClr val="bg1"/>
              </a:solidFill>
            </a:endParaRPr>
          </a:p>
        </p:txBody>
      </p:sp>
      <p:grpSp>
        <p:nvGrpSpPr>
          <p:cNvPr id="62" name="Group 61"/>
          <p:cNvGrpSpPr/>
          <p:nvPr/>
        </p:nvGrpSpPr>
        <p:grpSpPr>
          <a:xfrm>
            <a:off x="7380312" y="3212976"/>
            <a:ext cx="933141" cy="1569660"/>
            <a:chOff x="-1692696" y="2924944"/>
            <a:chExt cx="933141" cy="1569660"/>
          </a:xfrm>
        </p:grpSpPr>
        <p:sp>
          <p:nvSpPr>
            <p:cNvPr id="63" name="Rectangle 62"/>
            <p:cNvSpPr/>
            <p:nvPr/>
          </p:nvSpPr>
          <p:spPr>
            <a:xfrm>
              <a:off x="-1620688" y="2924944"/>
              <a:ext cx="861133" cy="1569660"/>
            </a:xfrm>
            <a:prstGeom prst="rect">
              <a:avLst/>
            </a:prstGeom>
          </p:spPr>
          <p:txBody>
            <a:bodyPr wrap="none">
              <a:spAutoFit/>
            </a:bodyPr>
            <a:lstStyle/>
            <a:p>
              <a:pPr algn="ctr"/>
              <a:r>
                <a:rPr lang="en-GB" sz="9600" dirty="0" smtClean="0">
                  <a:solidFill>
                    <a:schemeClr val="bg1"/>
                  </a:solidFill>
                </a:rPr>
                <a:t>2</a:t>
              </a:r>
              <a:endParaRPr lang="en-GB" sz="9600" dirty="0">
                <a:solidFill>
                  <a:schemeClr val="bg1"/>
                </a:solidFill>
              </a:endParaRPr>
            </a:p>
          </p:txBody>
        </p:sp>
        <p:cxnSp>
          <p:nvCxnSpPr>
            <p:cNvPr id="64" name="Straight Connector 63"/>
            <p:cNvCxnSpPr/>
            <p:nvPr/>
          </p:nvCxnSpPr>
          <p:spPr>
            <a:xfrm>
              <a:off x="-1692696" y="3284984"/>
              <a:ext cx="0" cy="786327"/>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5436096" y="5013176"/>
            <a:ext cx="3240360" cy="1440160"/>
            <a:chOff x="5508104" y="4941168"/>
            <a:chExt cx="3240360" cy="1512168"/>
          </a:xfrm>
        </p:grpSpPr>
        <p:sp>
          <p:nvSpPr>
            <p:cNvPr id="67" name="Rectangle 66"/>
            <p:cNvSpPr/>
            <p:nvPr/>
          </p:nvSpPr>
          <p:spPr>
            <a:xfrm>
              <a:off x="5508104" y="5085184"/>
              <a:ext cx="3240360" cy="136815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smtClean="0">
                  <a:solidFill>
                    <a:schemeClr val="tx1"/>
                  </a:solidFill>
                </a:rPr>
                <a:t>Key Words:</a:t>
              </a:r>
            </a:p>
            <a:p>
              <a:pPr>
                <a:buFont typeface="Arial" pitchFamily="34" charset="0"/>
                <a:buChar char="•"/>
              </a:pPr>
              <a:r>
                <a:rPr lang="en-GB" sz="2200" dirty="0" smtClean="0">
                  <a:solidFill>
                    <a:schemeClr val="tx1"/>
                  </a:solidFill>
                </a:rPr>
                <a:t> More than</a:t>
              </a:r>
            </a:p>
            <a:p>
              <a:pPr>
                <a:buFont typeface="Arial" pitchFamily="34" charset="0"/>
                <a:buChar char="•"/>
              </a:pPr>
              <a:r>
                <a:rPr lang="en-GB" sz="2200" dirty="0" smtClean="0">
                  <a:solidFill>
                    <a:schemeClr val="tx1"/>
                  </a:solidFill>
                </a:rPr>
                <a:t> Less / fewer than</a:t>
              </a:r>
              <a:endParaRPr lang="en-GB" sz="2200" dirty="0">
                <a:solidFill>
                  <a:schemeClr val="tx1"/>
                </a:solidFill>
              </a:endParaRPr>
            </a:p>
          </p:txBody>
        </p:sp>
        <p:sp>
          <p:nvSpPr>
            <p:cNvPr id="69" name="Rectangle 68"/>
            <p:cNvSpPr/>
            <p:nvPr/>
          </p:nvSpPr>
          <p:spPr>
            <a:xfrm>
              <a:off x="5508104" y="4941168"/>
              <a:ext cx="3240360" cy="1440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5508104" y="6309320"/>
              <a:ext cx="3240360" cy="14401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2">
      <a:dk1>
        <a:sysClr val="windowText" lastClr="000000"/>
      </a:dk1>
      <a:lt1>
        <a:sysClr val="window" lastClr="FFFFFF"/>
      </a:lt1>
      <a:dk2>
        <a:srgbClr val="2D67A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Franklin Gothic Book"/>
        <a:ea typeface=""/>
        <a:cs typeface=""/>
      </a:majorFont>
      <a:minorFont>
        <a:latin typeface="SassoonPrimaryInfant"/>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1663</TotalTime>
  <Words>1778</Words>
  <Application>Microsoft Office PowerPoint</Application>
  <PresentationFormat>On-screen Show (4:3)</PresentationFormat>
  <Paragraphs>289</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Franklin Gothic Book</vt:lpstr>
      <vt:lpstr>Garamond</vt:lpstr>
      <vt:lpstr>SassoonPrimaryInfant</vt:lpstr>
      <vt:lpstr>SassoonPrimaryType</vt:lpstr>
      <vt:lpstr>Times New Roman</vt:lpstr>
      <vt:lpstr>Wingdings</vt:lpstr>
      <vt:lpstr>Wingdings 2</vt:lpstr>
      <vt:lpstr>Equity</vt:lpstr>
      <vt:lpstr>Maths</vt:lpstr>
      <vt:lpstr>Maths in the Infants</vt:lpstr>
      <vt:lpstr>Counting using Objects</vt:lpstr>
      <vt:lpstr>Counting using Objects</vt:lpstr>
      <vt:lpstr>Relating amounts to number</vt:lpstr>
      <vt:lpstr>PowerPoint Presentation</vt:lpstr>
      <vt:lpstr>Recognising and Writing numbers</vt:lpstr>
      <vt:lpstr>Ordering numbers</vt:lpstr>
      <vt:lpstr>Ordering numbers</vt:lpstr>
      <vt:lpstr>Place Value</vt:lpstr>
      <vt:lpstr>Place Value</vt:lpstr>
      <vt:lpstr>Place Value</vt:lpstr>
      <vt:lpstr>Number Facts</vt:lpstr>
      <vt:lpstr>Addition and Subtraction Using Objects</vt:lpstr>
      <vt:lpstr>Using a number line to add</vt:lpstr>
      <vt:lpstr>Addition in year two</vt:lpstr>
      <vt:lpstr>Using a number line to subtract</vt:lpstr>
      <vt:lpstr>Multiplication and Division</vt:lpstr>
      <vt:lpstr>New National Curriculum</vt:lpstr>
      <vt:lpstr>Word problems</vt:lpstr>
      <vt:lpstr>Other Maths in The Infants</vt:lpstr>
      <vt:lpstr>Other Maths in The Infants</vt:lpstr>
      <vt:lpstr>Other Maths in The Infants</vt:lpstr>
      <vt:lpstr>Other Maths in The Infants</vt:lpstr>
      <vt:lpstr>Money </vt:lpstr>
      <vt:lpstr>Language in Maths</vt:lpstr>
      <vt:lpstr>Key Vocabulary in Mathematics</vt:lpstr>
      <vt:lpstr>Key Vocabulary in Mathematics</vt:lpstr>
      <vt:lpstr>Key Vocabulary in Mathematics</vt:lpstr>
      <vt:lpstr>Supporting your children.</vt:lpstr>
      <vt:lpstr>Thank you for coming. Any questions?</vt:lpstr>
      <vt:lpstr>Useful websites for maths games to play at home:</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Infant Maths Evening</dc:title>
  <dc:creator>Ben Waterman</dc:creator>
  <cp:lastModifiedBy>D.Bardwell</cp:lastModifiedBy>
  <cp:revision>217</cp:revision>
  <dcterms:created xsi:type="dcterms:W3CDTF">2011-09-18T14:55:38Z</dcterms:created>
  <dcterms:modified xsi:type="dcterms:W3CDTF">2015-10-14T15:17:19Z</dcterms:modified>
</cp:coreProperties>
</file>