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handoutMasterIdLst>
    <p:handoutMasterId r:id="rId27"/>
  </p:handoutMasterIdLst>
  <p:sldIdLst>
    <p:sldId id="256" r:id="rId2"/>
    <p:sldId id="257" r:id="rId3"/>
    <p:sldId id="259" r:id="rId4"/>
    <p:sldId id="268" r:id="rId5"/>
    <p:sldId id="269" r:id="rId6"/>
    <p:sldId id="270" r:id="rId7"/>
    <p:sldId id="271" r:id="rId8"/>
    <p:sldId id="272" r:id="rId9"/>
    <p:sldId id="266" r:id="rId10"/>
    <p:sldId id="273" r:id="rId11"/>
    <p:sldId id="275" r:id="rId12"/>
    <p:sldId id="277" r:id="rId13"/>
    <p:sldId id="283" r:id="rId14"/>
    <p:sldId id="278" r:id="rId15"/>
    <p:sldId id="279" r:id="rId16"/>
    <p:sldId id="280" r:id="rId17"/>
    <p:sldId id="281" r:id="rId18"/>
    <p:sldId id="282" r:id="rId19"/>
    <p:sldId id="289" r:id="rId20"/>
    <p:sldId id="284" r:id="rId21"/>
    <p:sldId id="285" r:id="rId22"/>
    <p:sldId id="286" r:id="rId23"/>
    <p:sldId id="287" r:id="rId24"/>
    <p:sldId id="288" r:id="rId25"/>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87132" autoAdjust="0"/>
  </p:normalViewPr>
  <p:slideViewPr>
    <p:cSldViewPr snapToGrid="0">
      <p:cViewPr varScale="1">
        <p:scale>
          <a:sx n="69" d="100"/>
          <a:sy n="69" d="100"/>
        </p:scale>
        <p:origin x="64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58"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9" y="1"/>
            <a:ext cx="2944958" cy="496889"/>
          </a:xfrm>
          <a:prstGeom prst="rect">
            <a:avLst/>
          </a:prstGeom>
        </p:spPr>
        <p:txBody>
          <a:bodyPr vert="horz" lIns="91440" tIns="45720" rIns="91440" bIns="45720" rtlCol="0"/>
          <a:lstStyle>
            <a:lvl1pPr algn="r">
              <a:defRPr sz="1200"/>
            </a:lvl1pPr>
          </a:lstStyle>
          <a:p>
            <a:fld id="{5ADDB4C1-95B2-4C3A-A0FB-6ABCE2124812}" type="datetimeFigureOut">
              <a:rPr lang="en-GB" smtClean="0"/>
              <a:t>15/03/2018</a:t>
            </a:fld>
            <a:endParaRPr lang="en-GB"/>
          </a:p>
        </p:txBody>
      </p:sp>
      <p:sp>
        <p:nvSpPr>
          <p:cNvPr id="4" name="Footer Placeholder 3"/>
          <p:cNvSpPr>
            <a:spLocks noGrp="1"/>
          </p:cNvSpPr>
          <p:nvPr>
            <p:ph type="ftr" sz="quarter" idx="2"/>
          </p:nvPr>
        </p:nvSpPr>
        <p:spPr>
          <a:xfrm>
            <a:off x="1" y="9429751"/>
            <a:ext cx="2944958"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9" y="9429751"/>
            <a:ext cx="2944958" cy="496889"/>
          </a:xfrm>
          <a:prstGeom prst="rect">
            <a:avLst/>
          </a:prstGeom>
        </p:spPr>
        <p:txBody>
          <a:bodyPr vert="horz" lIns="91440" tIns="45720" rIns="91440" bIns="45720" rtlCol="0" anchor="b"/>
          <a:lstStyle>
            <a:lvl1pPr algn="r">
              <a:defRPr sz="1200"/>
            </a:lvl1pPr>
          </a:lstStyle>
          <a:p>
            <a:fld id="{FD80D70D-8A99-4AAB-A898-FB733A68460B}" type="slidenum">
              <a:rPr lang="en-GB" smtClean="0"/>
              <a:t>‹#›</a:t>
            </a:fld>
            <a:endParaRPr lang="en-GB"/>
          </a:p>
        </p:txBody>
      </p:sp>
    </p:spTree>
    <p:extLst>
      <p:ext uri="{BB962C8B-B14F-4D97-AF65-F5344CB8AC3E}">
        <p14:creationId xmlns:p14="http://schemas.microsoft.com/office/powerpoint/2010/main" val="2791021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 y="2"/>
            <a:ext cx="2944956" cy="49688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1101" y="2"/>
            <a:ext cx="2944956" cy="49688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608" y="4776788"/>
            <a:ext cx="5438463" cy="390842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 y="9429752"/>
            <a:ext cx="2944956" cy="49688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1101" y="9429752"/>
            <a:ext cx="2944956" cy="49688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1279356"/>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79608" y="4776788"/>
            <a:ext cx="5438463" cy="3908425"/>
          </a:xfrm>
          <a:prstGeom prst="rect">
            <a:avLst/>
          </a:prstGeom>
        </p:spPr>
        <p:txBody>
          <a:bodyPr lIns="91425" tIns="91425" rIns="91425" bIns="91425" anchor="t" anchorCtr="0">
            <a:noAutofit/>
          </a:bodyPr>
          <a:lstStyle/>
          <a:p>
            <a:pPr lvl="0">
              <a:spcBef>
                <a:spcPts val="0"/>
              </a:spcBef>
              <a:buNone/>
            </a:pPr>
            <a:r>
              <a:rPr lang="en-GB"/>
              <a:t>We have put together this information evening in response to lots of commonly asked questions from last year.</a:t>
            </a:r>
          </a:p>
          <a:p>
            <a:pPr lvl="0">
              <a:spcBef>
                <a:spcPts val="0"/>
              </a:spcBef>
              <a:buNone/>
            </a:pPr>
            <a:r>
              <a:rPr lang="en-GB"/>
              <a:t>If there are additional questions which you have, please feel free to ask them as we go along.</a:t>
            </a:r>
          </a:p>
        </p:txBody>
      </p:sp>
      <p:sp>
        <p:nvSpPr>
          <p:cNvPr id="90" name="Shape 90"/>
          <p:cNvSpPr>
            <a:spLocks noGrp="1" noRot="1" noChangeAspect="1"/>
          </p:cNvSpPr>
          <p:nvPr>
            <p:ph type="sldImg" idx="2"/>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7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585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9082" y="6975538"/>
            <a:ext cx="3673739" cy="5707468"/>
          </a:xfrm>
          <a:prstGeom prst="rect">
            <a:avLst/>
          </a:prstGeom>
        </p:spPr>
        <p:txBody>
          <a:bodyPr lIns="91425" tIns="91425" rIns="91425" bIns="91425" anchor="t" anchorCtr="0">
            <a:noAutofit/>
          </a:bodyPr>
          <a:lstStyle/>
          <a:p>
            <a:pPr lvl="0">
              <a:spcBef>
                <a:spcPts val="0"/>
              </a:spcBef>
              <a:buNone/>
            </a:pPr>
            <a:r>
              <a:rPr lang="en-GB" dirty="0"/>
              <a:t>How to help at home</a:t>
            </a:r>
            <a:r>
              <a:rPr lang="en-GB" dirty="0" smtClean="0"/>
              <a:t>: phonics homework &amp; READ!</a:t>
            </a:r>
            <a:endParaRPr lang="en-GB" dirty="0"/>
          </a:p>
          <a:p>
            <a:pPr lvl="0">
              <a:spcBef>
                <a:spcPts val="0"/>
              </a:spcBef>
              <a:buNone/>
            </a:pPr>
            <a:endParaRPr dirty="0"/>
          </a:p>
        </p:txBody>
      </p:sp>
      <p:sp>
        <p:nvSpPr>
          <p:cNvPr id="103" name="Shape 103"/>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69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1782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608" y="4776788"/>
            <a:ext cx="5438463" cy="3908425"/>
          </a:xfrm>
          <a:prstGeom prst="rect">
            <a:avLst/>
          </a:prstGeom>
        </p:spPr>
        <p:txBody>
          <a:bodyPr lIns="91425" tIns="91425" rIns="91425" bIns="91425" anchor="t" anchorCtr="0">
            <a:noAutofit/>
          </a:bodyPr>
          <a:lstStyle/>
          <a:p>
            <a:pPr lvl="0">
              <a:spcBef>
                <a:spcPts val="0"/>
              </a:spcBef>
              <a:buNone/>
            </a:pPr>
            <a:r>
              <a:rPr lang="en-GB" dirty="0"/>
              <a:t>There are 2 reading papers. </a:t>
            </a:r>
          </a:p>
          <a:p>
            <a:pPr lvl="0">
              <a:spcBef>
                <a:spcPts val="0"/>
              </a:spcBef>
              <a:buNone/>
            </a:pPr>
            <a:endParaRPr dirty="0"/>
          </a:p>
          <a:p>
            <a:pPr lvl="0">
              <a:spcBef>
                <a:spcPts val="0"/>
              </a:spcBef>
              <a:buNone/>
            </a:pPr>
            <a:r>
              <a:rPr lang="en-GB" dirty="0"/>
              <a:t>Paper 1 includes the texts and questions combined and Paper 2 contains more challenging texts with the questions in a separate booklet. </a:t>
            </a:r>
          </a:p>
          <a:p>
            <a:pPr lvl="0">
              <a:spcBef>
                <a:spcPts val="0"/>
              </a:spcBef>
              <a:buNone/>
            </a:pPr>
            <a:endParaRPr dirty="0"/>
          </a:p>
          <a:p>
            <a:pPr lvl="0">
              <a:spcBef>
                <a:spcPts val="0"/>
              </a:spcBef>
              <a:buNone/>
            </a:pPr>
            <a:r>
              <a:rPr lang="en-GB" dirty="0"/>
              <a:t>Each paper has a selection of texts which are designed to increase in difficulty. There is a mixture of text genres. Paper 1 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lvl="0">
              <a:spcBef>
                <a:spcPts val="0"/>
              </a:spcBef>
              <a:buNone/>
            </a:pPr>
            <a:endParaRPr dirty="0"/>
          </a:p>
          <a:p>
            <a:pPr lvl="0">
              <a:spcBef>
                <a:spcPts val="0"/>
              </a:spcBef>
              <a:buNone/>
            </a:pPr>
            <a:r>
              <a:rPr lang="en-GB" dirty="0"/>
              <a:t>Paper 2 consists of an answer booklet and a separate reading booklet. There are no practice questions on this paper. Teachers can use their discretion to stop the test early if a pupil is struggling. The test takes approximately 40 minutes to complete, but is not strictly timed.</a:t>
            </a:r>
          </a:p>
        </p:txBody>
      </p:sp>
      <p:sp>
        <p:nvSpPr>
          <p:cNvPr id="122" name="Shape 122"/>
          <p:cNvSpPr>
            <a:spLocks noGrp="1" noRot="1" noChangeAspect="1"/>
          </p:cNvSpPr>
          <p:nvPr>
            <p:ph type="sldImg" idx="2"/>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70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9082" y="6975538"/>
            <a:ext cx="3673739" cy="5707468"/>
          </a:xfrm>
          <a:prstGeom prst="rect">
            <a:avLst/>
          </a:prstGeom>
        </p:spPr>
        <p:txBody>
          <a:bodyPr lIns="91425" tIns="91425" rIns="91425" bIns="91425" anchor="t" anchorCtr="0">
            <a:noAutofit/>
          </a:bodyPr>
          <a:lstStyle/>
          <a:p>
            <a:pPr lvl="0">
              <a:spcBef>
                <a:spcPts val="0"/>
              </a:spcBef>
              <a:buNone/>
            </a:pPr>
            <a:r>
              <a:rPr lang="en-GB" dirty="0"/>
              <a:t>Spellings are tested in paper A. The format of this paper is that the spellings are read out, then read in a sentence then read again. Children are given plenty of time to spell the word and think about the spelling rule to apply. We have learnt spelling rules each week in class, practiced the rules at home and tested them at the end of the week. There are also a few ‘common exception’ words. To help your child prepare for this part of the test, they can use their spelling folders to revise the words which they found difficult. Don’t slog away - use coloured pens, writing on the bath wall, magnets. Using joint handwriting will help children to get a ‘feel’ for the words. We have used strategies in class such as looking at the word shapes, sound speaking, and finding words within words to help us to recognise the correct spelling rule.</a:t>
            </a:r>
          </a:p>
          <a:p>
            <a:pPr lvl="0">
              <a:spcBef>
                <a:spcPts val="0"/>
              </a:spcBef>
              <a:buNone/>
            </a:pPr>
            <a:endParaRPr dirty="0"/>
          </a:p>
          <a:p>
            <a:pPr lvl="0">
              <a:spcBef>
                <a:spcPts val="0"/>
              </a:spcBef>
              <a:buNone/>
            </a:pPr>
            <a:endParaRPr dirty="0"/>
          </a:p>
        </p:txBody>
      </p:sp>
      <p:sp>
        <p:nvSpPr>
          <p:cNvPr id="133" name="Shape 133"/>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50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459082" y="6975538"/>
            <a:ext cx="3673679" cy="5707433"/>
          </a:xfrm>
          <a:prstGeom prst="rect">
            <a:avLst/>
          </a:prstGeom>
        </p:spPr>
        <p:txBody>
          <a:bodyPr lIns="91425" tIns="91425" rIns="91425" bIns="91425" anchor="t" anchorCtr="0">
            <a:noAutofit/>
          </a:bodyPr>
          <a:lstStyle/>
          <a:p>
            <a:pPr lvl="0" rtl="0">
              <a:spcBef>
                <a:spcPts val="0"/>
              </a:spcBef>
              <a:buNone/>
            </a:pPr>
            <a:endParaRPr lang="en-GB" dirty="0">
              <a:solidFill>
                <a:srgbClr val="FF0000"/>
              </a:solidFill>
            </a:endParaRPr>
          </a:p>
        </p:txBody>
      </p:sp>
      <p:sp>
        <p:nvSpPr>
          <p:cNvPr id="141" name="Shape 141"/>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53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59082" y="6975538"/>
            <a:ext cx="3673739" cy="5707468"/>
          </a:xfrm>
          <a:prstGeom prst="rect">
            <a:avLst/>
          </a:prstGeom>
        </p:spPr>
        <p:txBody>
          <a:bodyPr lIns="91425" tIns="91425" rIns="91425" bIns="91425" anchor="t" anchorCtr="0">
            <a:noAutofit/>
          </a:bodyPr>
          <a:lstStyle/>
          <a:p>
            <a:pPr lvl="0">
              <a:spcBef>
                <a:spcPts val="0"/>
              </a:spcBef>
              <a:buNone/>
            </a:pPr>
            <a:r>
              <a:rPr lang="en-GB" dirty="0" smtClean="0"/>
              <a:t>FIND A SECURE PIECE OF WRITING AS AN EXAMPLE</a:t>
            </a:r>
            <a:endParaRPr dirty="0"/>
          </a:p>
        </p:txBody>
      </p:sp>
      <p:sp>
        <p:nvSpPr>
          <p:cNvPr id="148" name="Shape 148"/>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5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459082" y="6975538"/>
            <a:ext cx="3673739" cy="5707468"/>
          </a:xfrm>
          <a:prstGeom prst="rect">
            <a:avLst/>
          </a:prstGeom>
        </p:spPr>
        <p:txBody>
          <a:bodyPr lIns="91425" tIns="91425" rIns="91425" bIns="91425" anchor="t" anchorCtr="0">
            <a:noAutofit/>
          </a:bodyPr>
          <a:lstStyle/>
          <a:p>
            <a:pPr lvl="0">
              <a:spcBef>
                <a:spcPts val="0"/>
              </a:spcBef>
              <a:buNone/>
            </a:pPr>
            <a:r>
              <a:rPr lang="en-GB"/>
              <a:t>There are 2 mathematics papers:  </a:t>
            </a:r>
          </a:p>
          <a:p>
            <a:pPr lvl="0">
              <a:spcBef>
                <a:spcPts val="0"/>
              </a:spcBef>
              <a:buNone/>
            </a:pPr>
            <a:r>
              <a:rPr lang="en-GB"/>
              <a:t>Paper 1: arithmetic  </a:t>
            </a:r>
          </a:p>
          <a:p>
            <a:pPr lvl="0">
              <a:spcBef>
                <a:spcPts val="0"/>
              </a:spcBef>
              <a:buNone/>
            </a:pPr>
            <a:r>
              <a:rPr lang="en-GB"/>
              <a:t>Paper 2: reasoning </a:t>
            </a:r>
          </a:p>
          <a:p>
            <a:pPr lvl="0">
              <a:spcBef>
                <a:spcPts val="0"/>
              </a:spcBef>
              <a:buNone/>
            </a:pPr>
            <a:endParaRPr/>
          </a:p>
          <a:p>
            <a:pPr lvl="0">
              <a:spcBef>
                <a:spcPts val="0"/>
              </a:spcBef>
              <a:buNone/>
            </a:pPr>
            <a:r>
              <a:rPr lang="en-GB"/>
              <a:t>Paper 1: arithmetic assesses pupils’ fluency in the fundamentals of mathematics, including place value, calculations and fractions. Some questions have grids in the answer or working out spaces. Grids are provided with questions where pupils may benefit from using more formal methods for calculations. The arithmetic test consists of a single test paper and takes approximately 20 minutes to complete, but is not strictly timed. The paper includes a practice question. </a:t>
            </a:r>
          </a:p>
          <a:p>
            <a:pPr lvl="0">
              <a:spcBef>
                <a:spcPts val="0"/>
              </a:spcBef>
              <a:buNone/>
            </a:pPr>
            <a:endParaRPr/>
          </a:p>
          <a:p>
            <a:pPr lvl="0">
              <a:spcBef>
                <a:spcPts val="0"/>
              </a:spcBef>
              <a:buNone/>
            </a:pPr>
            <a:r>
              <a:rPr lang="en-GB"/>
              <a:t>Paper 2: reasoning assesses pupils’ mathematical fluency by demonstrating their ability to solve problems and reason mathematically. The reasoning test consists of a single test paper and will take approximately 35 minutes to complete, but it is not strictly timed. The paper includes a practice question and 5 aural questions. After the aural questions, the time for the remainder of the paper should be around 30 minutes.</a:t>
            </a:r>
          </a:p>
        </p:txBody>
      </p:sp>
      <p:sp>
        <p:nvSpPr>
          <p:cNvPr id="154" name="Shape 154"/>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19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9082" y="6975538"/>
            <a:ext cx="3673739" cy="5707468"/>
          </a:xfrm>
          <a:prstGeom prst="rect">
            <a:avLst/>
          </a:prstGeom>
        </p:spPr>
        <p:txBody>
          <a:bodyPr lIns="91425" tIns="91425" rIns="91425" bIns="91425" anchor="t" anchorCtr="0">
            <a:noAutofit/>
          </a:bodyPr>
          <a:lstStyle/>
          <a:p>
            <a:pPr lvl="0">
              <a:spcBef>
                <a:spcPts val="0"/>
              </a:spcBef>
              <a:buNone/>
            </a:pPr>
            <a:r>
              <a:rPr lang="en-GB"/>
              <a:t>Subtraction using a numicon / a number line</a:t>
            </a:r>
          </a:p>
          <a:p>
            <a:pPr lvl="0">
              <a:spcBef>
                <a:spcPts val="0"/>
              </a:spcBef>
              <a:buNone/>
            </a:pPr>
            <a:endParaRPr/>
          </a:p>
          <a:p>
            <a:pPr lvl="0">
              <a:spcBef>
                <a:spcPts val="0"/>
              </a:spcBef>
              <a:buNone/>
            </a:pPr>
            <a:r>
              <a:rPr lang="en-GB"/>
              <a:t>Multiplication counting in 3s - highlight that children should be able to count in 10s, 2s, 5s &amp; 3s</a:t>
            </a:r>
          </a:p>
          <a:p>
            <a:pPr lvl="0">
              <a:spcBef>
                <a:spcPts val="0"/>
              </a:spcBef>
              <a:buNone/>
            </a:pPr>
            <a:endParaRPr/>
          </a:p>
          <a:p>
            <a:pPr lvl="0">
              <a:spcBef>
                <a:spcPts val="0"/>
              </a:spcBef>
              <a:buNone/>
            </a:pPr>
            <a:r>
              <a:rPr lang="en-GB"/>
              <a:t>Division using groups - 5 groups with 10 in each one then 1 in each group &gt; 5 groups of 11 = 55</a:t>
            </a:r>
          </a:p>
          <a:p>
            <a:pPr lvl="0">
              <a:spcBef>
                <a:spcPts val="0"/>
              </a:spcBef>
              <a:buNone/>
            </a:pPr>
            <a:endParaRPr/>
          </a:p>
          <a:p>
            <a:pPr lvl="0">
              <a:spcBef>
                <a:spcPts val="0"/>
              </a:spcBef>
              <a:buNone/>
            </a:pPr>
            <a:r>
              <a:rPr lang="en-GB"/>
              <a:t>¾ of a number - find ¼ and then add up the three quarters</a:t>
            </a:r>
          </a:p>
          <a:p>
            <a:pPr marL="0" lvl="3" indent="0" rtl="0">
              <a:lnSpc>
                <a:spcPct val="90000"/>
              </a:lnSpc>
              <a:spcBef>
                <a:spcPts val="500"/>
              </a:spcBef>
              <a:buNone/>
            </a:pPr>
            <a:endParaRPr sz="1100">
              <a:solidFill>
                <a:srgbClr val="595959"/>
              </a:solidFill>
              <a:latin typeface="Arial"/>
              <a:ea typeface="Arial"/>
              <a:cs typeface="Arial"/>
              <a:sym typeface="Arial"/>
            </a:endParaRPr>
          </a:p>
          <a:p>
            <a:pPr marL="130968" lvl="3" indent="-86518" rtl="0">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Place Value</a:t>
            </a:r>
          </a:p>
          <a:p>
            <a:pPr marL="130968" lvl="3" indent="-86518">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Addition of two digit numbers</a:t>
            </a:r>
          </a:p>
          <a:p>
            <a:pPr marL="130968" lvl="3" indent="-86518">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Subtraction of two digit numbers</a:t>
            </a:r>
          </a:p>
          <a:p>
            <a:pPr marL="130968" lvl="3" indent="-86518">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Multiplication &amp; division facts for the 2, 3, 5 &amp; 10 times tables</a:t>
            </a:r>
          </a:p>
          <a:p>
            <a:pPr marL="130968" lvl="3" indent="-86518" rtl="0">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Recognise, find, name and write 1/3, ¼, 2/4, ¾ of a length, shape of quantity. </a:t>
            </a:r>
          </a:p>
          <a:p>
            <a:pPr marL="130968" lvl="3" indent="-86518" rtl="0">
              <a:lnSpc>
                <a:spcPct val="100000"/>
              </a:lnSpc>
              <a:spcBef>
                <a:spcPts val="500"/>
              </a:spcBef>
              <a:buClr>
                <a:schemeClr val="accent1"/>
              </a:buClr>
              <a:buSzPct val="100000"/>
              <a:buFont typeface="Noto Sans Symbols"/>
              <a:buChar char="⚫"/>
            </a:pPr>
            <a:r>
              <a:rPr lang="en-GB" sz="1100">
                <a:solidFill>
                  <a:srgbClr val="595959"/>
                </a:solidFill>
                <a:latin typeface="Arial"/>
                <a:ea typeface="Arial"/>
                <a:cs typeface="Arial"/>
                <a:sym typeface="Arial"/>
              </a:rPr>
              <a:t>Naming and describing properties of 2D &amp; 3D shapes including vertices, faces, edges</a:t>
            </a:r>
            <a:r>
              <a:rPr lang="en-GB" sz="1800">
                <a:solidFill>
                  <a:srgbClr val="595959"/>
                </a:solidFill>
                <a:latin typeface="Arial"/>
                <a:ea typeface="Arial"/>
                <a:cs typeface="Arial"/>
                <a:sym typeface="Arial"/>
              </a:rPr>
              <a:t> </a:t>
            </a:r>
          </a:p>
        </p:txBody>
      </p:sp>
      <p:sp>
        <p:nvSpPr>
          <p:cNvPr id="165" name="Shape 165"/>
          <p:cNvSpPr>
            <a:spLocks noGrp="1" noRot="1" noChangeAspect="1"/>
          </p:cNvSpPr>
          <p:nvPr>
            <p:ph type="sldImg" idx="2"/>
          </p:nvPr>
        </p:nvSpPr>
        <p:spPr>
          <a:xfrm>
            <a:off x="-2051050" y="1812925"/>
            <a:ext cx="8694738" cy="4891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32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9608" y="4776788"/>
            <a:ext cx="5438463" cy="3908425"/>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22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79608" y="4776788"/>
            <a:ext cx="5438463" cy="39084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91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9331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392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682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0845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174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79608" y="4776788"/>
            <a:ext cx="5438463" cy="3908425"/>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420688" y="1239838"/>
            <a:ext cx="5956300" cy="3351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35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762000"/>
            <a:ext cx="9141619" cy="5334001"/>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9270263" y="762000"/>
            <a:ext cx="2925319" cy="5334001"/>
          </a:xfrm>
          <a:prstGeom prst="rect">
            <a:avLst/>
          </a:prstGeom>
          <a:solidFill>
            <a:srgbClr val="C3C3C3">
              <a:alpha val="49803"/>
            </a:srgbClr>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ctrTitle"/>
          </p:nvPr>
        </p:nvSpPr>
        <p:spPr>
          <a:xfrm>
            <a:off x="1069848" y="1298448"/>
            <a:ext cx="7315200" cy="3255264"/>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Arial"/>
              <a:buNone/>
              <a:defRPr sz="54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ubTitle" idx="1"/>
          </p:nvPr>
        </p:nvSpPr>
        <p:spPr>
          <a:xfrm>
            <a:off x="1100015" y="4670246"/>
            <a:ext cx="7315200" cy="914400"/>
          </a:xfrm>
          <a:prstGeom prst="rect">
            <a:avLst/>
          </a:prstGeom>
          <a:noFill/>
          <a:ln>
            <a:noFill/>
          </a:ln>
        </p:spPr>
        <p:txBody>
          <a:bodyPr lIns="91425" tIns="91425" rIns="91425" bIns="91425" anchor="t" anchorCtr="0"/>
          <a:lstStyle>
            <a:lvl1pPr marL="0" marR="0" lvl="0" indent="0" algn="l" rtl="0">
              <a:lnSpc>
                <a:spcPct val="90000"/>
              </a:lnSpc>
              <a:spcBef>
                <a:spcPts val="1200"/>
              </a:spcBef>
              <a:buClr>
                <a:schemeClr val="accent1"/>
              </a:buClr>
              <a:buFont typeface="Noto Sans Symbols"/>
              <a:buNone/>
              <a:defRPr sz="2000" b="0" i="0" u="none" strike="noStrike" cap="none">
                <a:solidFill>
                  <a:srgbClr val="D7F0F6"/>
                </a:solidFill>
                <a:latin typeface="Arial"/>
                <a:ea typeface="Arial"/>
                <a:cs typeface="Arial"/>
                <a:sym typeface="Arial"/>
              </a:defRPr>
            </a:lvl1pPr>
            <a:lvl2pPr marL="457200" marR="0" lvl="1"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2pPr>
            <a:lvl3pPr marL="914400" marR="0" lvl="2"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3pPr>
            <a:lvl4pPr marL="1371600" marR="0" lvl="3"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4pPr>
            <a:lvl5pPr marL="1828800" marR="0" lvl="4"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5pPr>
            <a:lvl6pPr marL="2286000" marR="0" lvl="5"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6pPr>
            <a:lvl7pPr marL="2743200" marR="0" lvl="6"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7pPr>
            <a:lvl8pPr marL="3200400" marR="0" lvl="7"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8pPr>
            <a:lvl9pPr marL="3657600" marR="0" lvl="8" indent="0" algn="ctr"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22" name="Shape 22"/>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4966547" y="-233172"/>
            <a:ext cx="5120639" cy="7315200"/>
          </a:xfrm>
          <a:prstGeom prst="rect">
            <a:avLst/>
          </a:prstGeom>
          <a:noFill/>
          <a:ln>
            <a:noFill/>
          </a:ln>
        </p:spPr>
        <p:txBody>
          <a:bodyPr lIns="91425" tIns="91425" rIns="91425" bIns="91425" anchor="t"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79" name="Shape 79"/>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685800" y="2057399"/>
            <a:ext cx="4953000" cy="2819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4965191" y="-228600"/>
            <a:ext cx="5120639" cy="7315200"/>
          </a:xfrm>
          <a:prstGeom prst="rect">
            <a:avLst/>
          </a:prstGeom>
          <a:noFill/>
          <a:ln>
            <a:noFill/>
          </a:ln>
        </p:spPr>
        <p:txBody>
          <a:bodyPr lIns="91425" tIns="91425" rIns="91425" bIns="91425" anchor="t"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85" name="Shape 85"/>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3869267" y="864108"/>
            <a:ext cx="7315200" cy="5120639"/>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28" name="Shape 28"/>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67912" y="1298448"/>
            <a:ext cx="7315200" cy="3255264"/>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595959"/>
              </a:buClr>
              <a:buFont typeface="Arial"/>
              <a:buNone/>
              <a:defRPr sz="5400" b="0" i="0" u="none" strike="noStrike" cap="none">
                <a:solidFill>
                  <a:srgbClr val="59595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3886200" y="4672583"/>
            <a:ext cx="7315200" cy="914400"/>
          </a:xfrm>
          <a:prstGeom prst="rect">
            <a:avLst/>
          </a:prstGeom>
          <a:noFill/>
          <a:ln>
            <a:noFill/>
          </a:ln>
        </p:spPr>
        <p:txBody>
          <a:bodyPr lIns="91425" tIns="91425" rIns="91425" bIns="91425" anchor="t" anchorCtr="0"/>
          <a:lstStyle>
            <a:lvl1pPr marL="0" marR="0" lvl="0" indent="0" algn="l" rtl="0">
              <a:lnSpc>
                <a:spcPct val="90000"/>
              </a:lnSpc>
              <a:spcBef>
                <a:spcPts val="1200"/>
              </a:spcBef>
              <a:buClr>
                <a:schemeClr val="accent1"/>
              </a:buClr>
              <a:buFont typeface="Noto Sans Symbols"/>
              <a:buNone/>
              <a:defRPr sz="2000" b="0" i="0" u="none" strike="noStrike" cap="none">
                <a:solidFill>
                  <a:srgbClr val="595959"/>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1800" b="0" i="0" u="none" strike="noStrike" cap="none">
                <a:solidFill>
                  <a:srgbClr val="888888"/>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34" name="Shape 34"/>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3867912" y="868679"/>
            <a:ext cx="3474719" cy="5120639"/>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40" name="Shape 40"/>
          <p:cNvSpPr txBox="1">
            <a:spLocks noGrp="1"/>
          </p:cNvSpPr>
          <p:nvPr>
            <p:ph type="body" idx="2"/>
          </p:nvPr>
        </p:nvSpPr>
        <p:spPr>
          <a:xfrm>
            <a:off x="7818120" y="868679"/>
            <a:ext cx="3474719" cy="5120639"/>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41" name="Shape 41"/>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3867912" y="1023586"/>
            <a:ext cx="3474719" cy="80771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Noto Sans Symbols"/>
              <a:buNone/>
              <a:defRPr sz="1900" b="1" i="0" u="none" strike="noStrike" cap="none">
                <a:solidFill>
                  <a:srgbClr val="595959"/>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1900" b="1" i="0" u="none" strike="noStrike" cap="none">
                <a:solidFill>
                  <a:srgbClr val="595959"/>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1800" b="1" i="0" u="none" strike="noStrike" cap="none">
                <a:solidFill>
                  <a:srgbClr val="595959"/>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47" name="Shape 47"/>
          <p:cNvSpPr txBox="1">
            <a:spLocks noGrp="1"/>
          </p:cNvSpPr>
          <p:nvPr>
            <p:ph type="body" idx="2"/>
          </p:nvPr>
        </p:nvSpPr>
        <p:spPr>
          <a:xfrm>
            <a:off x="3867912" y="1930935"/>
            <a:ext cx="3474719" cy="4023360"/>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48" name="Shape 48"/>
          <p:cNvSpPr txBox="1">
            <a:spLocks noGrp="1"/>
          </p:cNvSpPr>
          <p:nvPr>
            <p:ph type="body" idx="3"/>
          </p:nvPr>
        </p:nvSpPr>
        <p:spPr>
          <a:xfrm>
            <a:off x="7818463" y="1023587"/>
            <a:ext cx="3474719" cy="813171"/>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Noto Sans Symbols"/>
              <a:buNone/>
              <a:defRPr sz="1900" b="1" i="0" u="none" strike="noStrike" cap="none">
                <a:solidFill>
                  <a:srgbClr val="595959"/>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1900" b="1" i="0" u="none" strike="noStrike" cap="none">
                <a:solidFill>
                  <a:srgbClr val="595959"/>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1800" b="1" i="0" u="none" strike="noStrike" cap="none">
                <a:solidFill>
                  <a:srgbClr val="595959"/>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49" name="Shape 49"/>
          <p:cNvSpPr txBox="1">
            <a:spLocks noGrp="1"/>
          </p:cNvSpPr>
          <p:nvPr>
            <p:ph type="body" idx="4"/>
          </p:nvPr>
        </p:nvSpPr>
        <p:spPr>
          <a:xfrm>
            <a:off x="7818463" y="1930935"/>
            <a:ext cx="3474719" cy="4023360"/>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50" name="Shape 50"/>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56032" y="1143000"/>
            <a:ext cx="2834640" cy="219455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3867912" y="868679"/>
            <a:ext cx="7315200" cy="5120639"/>
          </a:xfrm>
          <a:prstGeom prst="rect">
            <a:avLst/>
          </a:prstGeom>
          <a:noFill/>
          <a:ln>
            <a:noFill/>
          </a:ln>
        </p:spPr>
        <p:txBody>
          <a:bodyPr lIns="91425" tIns="91425" rIns="91425" bIns="91425" anchor="ctr" anchorCtr="0"/>
          <a:lstStyle>
            <a:lvl1pPr marL="182880" marR="0" lvl="0" indent="-55879" algn="l" rtl="0">
              <a:lnSpc>
                <a:spcPct val="90000"/>
              </a:lnSpc>
              <a:spcBef>
                <a:spcPts val="1200"/>
              </a:spcBef>
              <a:buClr>
                <a:schemeClr val="accent1"/>
              </a:buClr>
              <a:buSzPct val="100000"/>
              <a:buFont typeface="Noto Sans Symbols"/>
              <a:buChar char="⚫"/>
              <a:defRPr sz="2000" b="0" i="0" u="none" strike="noStrike" cap="none">
                <a:solidFill>
                  <a:srgbClr val="595959"/>
                </a:solidFill>
                <a:latin typeface="Arial"/>
                <a:ea typeface="Arial"/>
                <a:cs typeface="Arial"/>
                <a:sym typeface="Arial"/>
              </a:defRPr>
            </a:lvl1pPr>
            <a:lvl2pPr marL="685800" marR="0" lvl="1" indent="-76200" algn="l" rtl="0">
              <a:lnSpc>
                <a:spcPct val="90000"/>
              </a:lnSpc>
              <a:spcBef>
                <a:spcPts val="250"/>
              </a:spcBef>
              <a:spcAft>
                <a:spcPts val="250"/>
              </a:spcAft>
              <a:buClr>
                <a:schemeClr val="accent1"/>
              </a:buClr>
              <a:buSzPct val="100000"/>
              <a:buFont typeface="Noto Sans Symbols"/>
              <a:buChar char="⚫"/>
              <a:defRPr sz="1800" b="0" i="0" u="none" strike="noStrike" cap="none">
                <a:solidFill>
                  <a:srgbClr val="595959"/>
                </a:solidFill>
                <a:latin typeface="Arial"/>
                <a:ea typeface="Arial"/>
                <a:cs typeface="Arial"/>
                <a:sym typeface="Arial"/>
              </a:defRPr>
            </a:lvl2pPr>
            <a:lvl3pPr marL="1143000" marR="0" lvl="2" indent="-88900" algn="l" rtl="0">
              <a:lnSpc>
                <a:spcPct val="90000"/>
              </a:lnSpc>
              <a:spcBef>
                <a:spcPts val="250"/>
              </a:spcBef>
              <a:spcAft>
                <a:spcPts val="250"/>
              </a:spcAft>
              <a:buClr>
                <a:schemeClr val="accent1"/>
              </a:buClr>
              <a:buSzPct val="100000"/>
              <a:buFont typeface="Noto Sans Symbols"/>
              <a:buChar char="⚫"/>
              <a:defRPr sz="1600" b="0" i="0" u="none" strike="noStrike" cap="none">
                <a:solidFill>
                  <a:srgbClr val="595959"/>
                </a:solidFill>
                <a:latin typeface="Arial"/>
                <a:ea typeface="Arial"/>
                <a:cs typeface="Arial"/>
                <a:sym typeface="Arial"/>
              </a:defRPr>
            </a:lvl3pPr>
            <a:lvl4pPr marL="1600200" marR="0" lvl="3" indent="-1016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4pPr>
            <a:lvl5pPr marL="2057400" marR="0" lvl="4" indent="-1016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5pPr>
            <a:lvl6pPr marL="2514600" marR="0" lvl="5" indent="-139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6pPr>
            <a:lvl7pPr marL="2971800" marR="0" lvl="6" indent="-139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7pPr>
            <a:lvl8pPr marL="3429000" marR="0" lvl="7" indent="-139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8pPr>
            <a:lvl9pPr marL="3886200" marR="0" lvl="8" indent="-139700" algn="l" rtl="0">
              <a:lnSpc>
                <a:spcPct val="90000"/>
              </a:lnSpc>
              <a:spcBef>
                <a:spcPts val="250"/>
              </a:spcBef>
              <a:spcAft>
                <a:spcPts val="250"/>
              </a:spcAft>
              <a:buClr>
                <a:schemeClr val="accent1"/>
              </a:buClr>
              <a:buSzPct val="100000"/>
              <a:buFont typeface="Noto Sans Symbols"/>
              <a:buChar char="⚫"/>
              <a:defRPr sz="1400" b="0" i="0" u="none" strike="noStrike" cap="none">
                <a:solidFill>
                  <a:srgbClr val="595959"/>
                </a:solidFill>
                <a:latin typeface="Arial"/>
                <a:ea typeface="Arial"/>
                <a:cs typeface="Arial"/>
                <a:sym typeface="Arial"/>
              </a:defRPr>
            </a:lvl9pPr>
          </a:lstStyle>
          <a:p>
            <a:endParaRPr/>
          </a:p>
        </p:txBody>
      </p:sp>
      <p:sp>
        <p:nvSpPr>
          <p:cNvPr id="65" name="Shape 65"/>
          <p:cNvSpPr txBox="1">
            <a:spLocks noGrp="1"/>
          </p:cNvSpPr>
          <p:nvPr>
            <p:ph type="body" idx="2"/>
          </p:nvPr>
        </p:nvSpPr>
        <p:spPr>
          <a:xfrm>
            <a:off x="256032" y="3337560"/>
            <a:ext cx="2834640" cy="256031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accent1"/>
              </a:buClr>
              <a:buFont typeface="Noto Sans Symbols"/>
              <a:buNone/>
              <a:defRPr sz="1250" b="0" i="0" u="none" strike="noStrike" cap="none">
                <a:solidFill>
                  <a:srgbClr val="FFFFFF"/>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1200" b="0" i="0" u="none" strike="noStrike" cap="none">
                <a:solidFill>
                  <a:srgbClr val="595959"/>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1000" b="0" i="0" u="none" strike="noStrike" cap="none">
                <a:solidFill>
                  <a:srgbClr val="595959"/>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66" name="Shape 66"/>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56032" y="1143000"/>
            <a:ext cx="2834640" cy="219455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a:spLocks noGrp="1"/>
          </p:cNvSpPr>
          <p:nvPr>
            <p:ph type="pic" idx="2"/>
          </p:nvPr>
        </p:nvSpPr>
        <p:spPr>
          <a:xfrm>
            <a:off x="3570644" y="767418"/>
            <a:ext cx="8115230" cy="5330951"/>
          </a:xfrm>
          <a:prstGeom prst="rect">
            <a:avLst/>
          </a:prstGeom>
          <a:solidFill>
            <a:srgbClr val="BFBFBF"/>
          </a:solidFill>
          <a:ln>
            <a:noFill/>
          </a:ln>
        </p:spPr>
        <p:txBody>
          <a:bodyPr lIns="91425" tIns="91425" rIns="91425" bIns="91425" anchor="t" anchorCtr="0"/>
          <a:lstStyle>
            <a:lvl1pPr marL="0" marR="0" lvl="0" indent="0" algn="l" rtl="0">
              <a:lnSpc>
                <a:spcPct val="90000"/>
              </a:lnSpc>
              <a:spcBef>
                <a:spcPts val="1200"/>
              </a:spcBef>
              <a:buClr>
                <a:schemeClr val="accent1"/>
              </a:buClr>
              <a:buFont typeface="Noto Sans Symbols"/>
              <a:buNone/>
              <a:defRPr sz="3200" b="0" i="0" u="none" strike="noStrike" cap="none">
                <a:solidFill>
                  <a:srgbClr val="595959"/>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2800" b="0" i="0" u="none" strike="noStrike" cap="none">
                <a:solidFill>
                  <a:srgbClr val="595959"/>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2400" b="0" i="0" u="none" strike="noStrike" cap="none">
                <a:solidFill>
                  <a:srgbClr val="595959"/>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72" name="Shape 72"/>
          <p:cNvSpPr txBox="1">
            <a:spLocks noGrp="1"/>
          </p:cNvSpPr>
          <p:nvPr>
            <p:ph type="body" idx="1"/>
          </p:nvPr>
        </p:nvSpPr>
        <p:spPr>
          <a:xfrm>
            <a:off x="256032" y="3340601"/>
            <a:ext cx="2834640" cy="256031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accent1"/>
              </a:buClr>
              <a:buFont typeface="Noto Sans Symbols"/>
              <a:buNone/>
              <a:defRPr sz="1250" b="0" i="0" u="none" strike="noStrike" cap="none">
                <a:solidFill>
                  <a:srgbClr val="FFFFFF"/>
                </a:solidFill>
                <a:latin typeface="Arial"/>
                <a:ea typeface="Arial"/>
                <a:cs typeface="Arial"/>
                <a:sym typeface="Arial"/>
              </a:defRPr>
            </a:lvl1pPr>
            <a:lvl2pPr marL="457200" marR="0" lvl="1" indent="0" algn="l" rtl="0">
              <a:lnSpc>
                <a:spcPct val="90000"/>
              </a:lnSpc>
              <a:spcBef>
                <a:spcPts val="250"/>
              </a:spcBef>
              <a:spcAft>
                <a:spcPts val="250"/>
              </a:spcAft>
              <a:buClr>
                <a:schemeClr val="accent1"/>
              </a:buClr>
              <a:buFont typeface="Noto Sans Symbols"/>
              <a:buNone/>
              <a:defRPr sz="1200" b="0" i="0" u="none" strike="noStrike" cap="none">
                <a:solidFill>
                  <a:srgbClr val="595959"/>
                </a:solidFill>
                <a:latin typeface="Arial"/>
                <a:ea typeface="Arial"/>
                <a:cs typeface="Arial"/>
                <a:sym typeface="Arial"/>
              </a:defRPr>
            </a:lvl2pPr>
            <a:lvl3pPr marL="914400" marR="0" lvl="2" indent="0" algn="l" rtl="0">
              <a:lnSpc>
                <a:spcPct val="90000"/>
              </a:lnSpc>
              <a:spcBef>
                <a:spcPts val="250"/>
              </a:spcBef>
              <a:spcAft>
                <a:spcPts val="250"/>
              </a:spcAft>
              <a:buClr>
                <a:schemeClr val="accent1"/>
              </a:buClr>
              <a:buFont typeface="Noto Sans Symbols"/>
              <a:buNone/>
              <a:defRPr sz="1000" b="0" i="0" u="none" strike="noStrike" cap="none">
                <a:solidFill>
                  <a:srgbClr val="595959"/>
                </a:solidFill>
                <a:latin typeface="Arial"/>
                <a:ea typeface="Arial"/>
                <a:cs typeface="Arial"/>
                <a:sym typeface="Arial"/>
              </a:defRPr>
            </a:lvl3pPr>
            <a:lvl4pPr marL="1371600" marR="0" lvl="3"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4pPr>
            <a:lvl5pPr marL="1828800" marR="0" lvl="4"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5pPr>
            <a:lvl6pPr marL="2286000" marR="0" lvl="5"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6pPr>
            <a:lvl7pPr marL="2743200" marR="0" lvl="6"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7pPr>
            <a:lvl8pPr marL="3200400" marR="0" lvl="7"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8pPr>
            <a:lvl9pPr marL="3657600" marR="0" lvl="8" indent="0" algn="l" rtl="0">
              <a:lnSpc>
                <a:spcPct val="90000"/>
              </a:lnSpc>
              <a:spcBef>
                <a:spcPts val="250"/>
              </a:spcBef>
              <a:spcAft>
                <a:spcPts val="250"/>
              </a:spcAft>
              <a:buClr>
                <a:schemeClr val="accent1"/>
              </a:buClr>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73" name="Shape 73"/>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499101"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 y="758952"/>
            <a:ext cx="3443590" cy="5330951"/>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252918" y="1123838"/>
            <a:ext cx="2947483" cy="460118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Arial"/>
              <a:buNone/>
              <a:defRPr sz="30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p:nvPr/>
        </p:nvSpPr>
        <p:spPr>
          <a:xfrm>
            <a:off x="11815864" y="758952"/>
            <a:ext cx="384047" cy="5330951"/>
          </a:xfrm>
          <a:prstGeom prst="rect">
            <a:avLst/>
          </a:prstGeom>
          <a:solidFill>
            <a:srgbClr val="C8C8C8">
              <a:alpha val="49803"/>
            </a:srgbClr>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body" idx="1"/>
          </p:nvPr>
        </p:nvSpPr>
        <p:spPr>
          <a:xfrm>
            <a:off x="3869267" y="864108"/>
            <a:ext cx="7315200" cy="5120639"/>
          </a:xfrm>
          <a:prstGeom prst="rect">
            <a:avLst/>
          </a:prstGeom>
          <a:noFill/>
          <a:ln>
            <a:noFill/>
          </a:ln>
        </p:spPr>
        <p:txBody>
          <a:bodyPr lIns="91425" tIns="91425" rIns="91425" bIns="91425" anchor="ctr" anchorCtr="0"/>
          <a:lstStyle>
            <a:lvl1pPr marL="182880" marR="0" lvl="0" indent="-62229" algn="l" rtl="0">
              <a:lnSpc>
                <a:spcPct val="90000"/>
              </a:lnSpc>
              <a:spcBef>
                <a:spcPts val="1200"/>
              </a:spcBef>
              <a:buClr>
                <a:schemeClr val="accent1"/>
              </a:buClr>
              <a:buSzPct val="100000"/>
              <a:buFont typeface="Noto Sans Symbols"/>
              <a:buChar char="⚫"/>
              <a:defRPr sz="1900" b="0" i="0" u="none" strike="noStrike" cap="none">
                <a:solidFill>
                  <a:srgbClr val="595959"/>
                </a:solidFill>
                <a:latin typeface="Arial"/>
                <a:ea typeface="Arial"/>
                <a:cs typeface="Arial"/>
                <a:sym typeface="Arial"/>
              </a:defRPr>
            </a:lvl1pPr>
            <a:lvl2pPr marL="685800" marR="0" lvl="1" indent="-82550" algn="l" rtl="0">
              <a:lnSpc>
                <a:spcPct val="90000"/>
              </a:lnSpc>
              <a:spcBef>
                <a:spcPts val="250"/>
              </a:spcBef>
              <a:spcAft>
                <a:spcPts val="250"/>
              </a:spcAft>
              <a:buClr>
                <a:schemeClr val="accent1"/>
              </a:buClr>
              <a:buSzPct val="100000"/>
              <a:buFont typeface="Noto Sans Symbols"/>
              <a:buChar char="⚫"/>
              <a:defRPr sz="1700" b="0" i="0" u="none" strike="noStrike" cap="none">
                <a:solidFill>
                  <a:srgbClr val="595959"/>
                </a:solidFill>
                <a:latin typeface="Arial"/>
                <a:ea typeface="Arial"/>
                <a:cs typeface="Arial"/>
                <a:sym typeface="Arial"/>
              </a:defRPr>
            </a:lvl2pPr>
            <a:lvl3pPr marL="1143000" marR="0" lvl="2" indent="-95250" algn="l" rtl="0">
              <a:lnSpc>
                <a:spcPct val="90000"/>
              </a:lnSpc>
              <a:spcBef>
                <a:spcPts val="250"/>
              </a:spcBef>
              <a:spcAft>
                <a:spcPts val="250"/>
              </a:spcAft>
              <a:buClr>
                <a:schemeClr val="accent1"/>
              </a:buClr>
              <a:buSzPct val="100000"/>
              <a:buFont typeface="Noto Sans Symbols"/>
              <a:buChar char="⚫"/>
              <a:defRPr sz="1500" b="0" i="0" u="none" strike="noStrike" cap="none">
                <a:solidFill>
                  <a:srgbClr val="595959"/>
                </a:solidFill>
                <a:latin typeface="Arial"/>
                <a:ea typeface="Arial"/>
                <a:cs typeface="Arial"/>
                <a:sym typeface="Arial"/>
              </a:defRPr>
            </a:lvl3pPr>
            <a:lvl4pPr marL="1600200" marR="0" lvl="3"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4pPr>
            <a:lvl5pPr marL="2057400" marR="0" lvl="4" indent="-1079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5pPr>
            <a:lvl6pPr marL="2514600" marR="0" lvl="5"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6pPr>
            <a:lvl7pPr marL="2971800" marR="0" lvl="6"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7pPr>
            <a:lvl8pPr marL="3429000" marR="0" lvl="7"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8pPr>
            <a:lvl9pPr marL="3886200" marR="0" lvl="8" indent="-146050" algn="l" rtl="0">
              <a:lnSpc>
                <a:spcPct val="90000"/>
              </a:lnSpc>
              <a:spcBef>
                <a:spcPts val="250"/>
              </a:spcBef>
              <a:spcAft>
                <a:spcPts val="250"/>
              </a:spcAft>
              <a:buClr>
                <a:schemeClr val="accent1"/>
              </a:buClr>
              <a:buSzPct val="1000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14" name="Shape 14"/>
          <p:cNvSpPr txBox="1">
            <a:spLocks noGrp="1"/>
          </p:cNvSpPr>
          <p:nvPr>
            <p:ph type="dt" idx="10"/>
          </p:nvPr>
        </p:nvSpPr>
        <p:spPr>
          <a:xfrm>
            <a:off x="262464"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869267" y="6356351"/>
            <a:ext cx="5911517"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10634136" y="6356351"/>
            <a:ext cx="153092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100" b="1" i="0" u="none" strike="noStrike" cap="none">
                <a:solidFill>
                  <a:schemeClr val="accent1"/>
                </a:solidFill>
                <a:latin typeface="Arial"/>
                <a:ea typeface="Arial"/>
                <a:cs typeface="Arial"/>
                <a:sym typeface="Arial"/>
              </a:rPr>
              <a:t>‹#›</a:t>
            </a:fld>
            <a:endParaRPr lang="en-GB" sz="1100" b="1" i="0" u="none" strike="noStrike" cap="none">
              <a:solidFill>
                <a:schemeClr val="accen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uttonallsaint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spellingplay.co.uk/y2_member/third_person_singular_pirate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Vlrdqh_J6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326385" y="1298449"/>
            <a:ext cx="5486399" cy="256598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FFFFFF"/>
              </a:buClr>
              <a:buSzPct val="25000"/>
              <a:buFont typeface="Arial"/>
              <a:buNone/>
            </a:pPr>
            <a:r>
              <a:rPr lang="en-GB" sz="5400" b="0" i="0" u="none" strike="noStrike" cap="none" dirty="0">
                <a:solidFill>
                  <a:srgbClr val="FFFFFF"/>
                </a:solidFill>
                <a:latin typeface="+mj-lt"/>
                <a:ea typeface="Arial"/>
                <a:cs typeface="Arial"/>
                <a:sym typeface="Arial"/>
              </a:rPr>
              <a:t>Assessment </a:t>
            </a:r>
            <a:br>
              <a:rPr lang="en-GB" sz="5400" b="0" i="0" u="none" strike="noStrike" cap="none" dirty="0">
                <a:solidFill>
                  <a:srgbClr val="FFFFFF"/>
                </a:solidFill>
                <a:latin typeface="+mj-lt"/>
                <a:ea typeface="Arial"/>
                <a:cs typeface="Arial"/>
                <a:sym typeface="Arial"/>
              </a:rPr>
            </a:br>
            <a:r>
              <a:rPr lang="en-GB" sz="5400" b="0" i="0" u="none" strike="noStrike" cap="none" dirty="0">
                <a:solidFill>
                  <a:srgbClr val="FFFFFF"/>
                </a:solidFill>
                <a:latin typeface="+mj-lt"/>
                <a:ea typeface="Arial"/>
                <a:cs typeface="Arial"/>
                <a:sym typeface="Arial"/>
              </a:rPr>
              <a:t>in Year 2</a:t>
            </a:r>
          </a:p>
        </p:txBody>
      </p:sp>
      <p:sp>
        <p:nvSpPr>
          <p:cNvPr id="93" name="Shape 93"/>
          <p:cNvSpPr txBox="1">
            <a:spLocks noGrp="1"/>
          </p:cNvSpPr>
          <p:nvPr>
            <p:ph type="subTitle" idx="1"/>
          </p:nvPr>
        </p:nvSpPr>
        <p:spPr>
          <a:xfrm>
            <a:off x="1108757" y="4095480"/>
            <a:ext cx="7315200" cy="914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Noto Sans Symbols"/>
              <a:buNone/>
            </a:pPr>
            <a:r>
              <a:rPr lang="en-GB" sz="3200" b="0" i="0" u="none" strike="noStrike" cap="none" dirty="0">
                <a:solidFill>
                  <a:srgbClr val="D7F0F6"/>
                </a:solidFill>
                <a:latin typeface="+mj-lt"/>
                <a:ea typeface="Arial"/>
                <a:cs typeface="Arial"/>
                <a:sym typeface="Arial"/>
              </a:rPr>
              <a:t>An Information Evening for Parents</a:t>
            </a:r>
          </a:p>
        </p:txBody>
      </p:sp>
      <p:pic>
        <p:nvPicPr>
          <p:cNvPr id="94" name="Shape 94" descr="About Us"/>
          <p:cNvPicPr preferRelativeResize="0"/>
          <p:nvPr/>
        </p:nvPicPr>
        <p:blipFill rotWithShape="1">
          <a:blip r:embed="rId3">
            <a:alphaModFix/>
          </a:blip>
          <a:srcRect/>
          <a:stretch/>
        </p:blipFill>
        <p:spPr>
          <a:xfrm>
            <a:off x="6661552" y="2436818"/>
            <a:ext cx="1762405" cy="16586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information</a:t>
            </a:r>
            <a:endParaRPr lang="en-GB" dirty="0"/>
          </a:p>
        </p:txBody>
      </p:sp>
      <p:sp>
        <p:nvSpPr>
          <p:cNvPr id="3" name="Text Placeholder 2"/>
          <p:cNvSpPr>
            <a:spLocks noGrp="1"/>
          </p:cNvSpPr>
          <p:nvPr>
            <p:ph type="body" idx="1"/>
          </p:nvPr>
        </p:nvSpPr>
        <p:spPr/>
        <p:txBody>
          <a:bodyPr/>
          <a:lstStyle/>
          <a:p>
            <a:r>
              <a:rPr lang="en-GB" dirty="0" smtClean="0"/>
              <a:t>Please see following slides for your reference and additional information. </a:t>
            </a:r>
          </a:p>
          <a:p>
            <a:r>
              <a:rPr lang="en-GB" dirty="0" smtClean="0"/>
              <a:t>This presentation can be found on the school website:</a:t>
            </a:r>
          </a:p>
          <a:p>
            <a:pPr marL="120651" indent="0">
              <a:buNone/>
            </a:pPr>
            <a:r>
              <a:rPr lang="en-GB" dirty="0">
                <a:solidFill>
                  <a:srgbClr val="0070C0"/>
                </a:solidFill>
                <a:hlinkClick r:id="rId3"/>
              </a:rPr>
              <a:t>http://www.huttonallsaints.co.uk</a:t>
            </a:r>
            <a:r>
              <a:rPr lang="en-GB" dirty="0" smtClean="0">
                <a:solidFill>
                  <a:srgbClr val="0070C0"/>
                </a:solidFill>
                <a:hlinkClick r:id="rId3"/>
              </a:rPr>
              <a:t>/</a:t>
            </a:r>
            <a:r>
              <a:rPr lang="en-GB" dirty="0" smtClean="0">
                <a:solidFill>
                  <a:srgbClr val="0070C0"/>
                </a:solidFill>
              </a:rPr>
              <a:t> </a:t>
            </a:r>
          </a:p>
          <a:p>
            <a:pPr>
              <a:buFont typeface="Wingdings" panose="05000000000000000000" pitchFamily="2" charset="2"/>
              <a:buChar char="Ø"/>
            </a:pPr>
            <a:endParaRPr lang="en-GB" dirty="0"/>
          </a:p>
        </p:txBody>
      </p:sp>
      <p:pic>
        <p:nvPicPr>
          <p:cNvPr id="5" name="Picture 4"/>
          <p:cNvPicPr/>
          <p:nvPr/>
        </p:nvPicPr>
        <p:blipFill rotWithShape="1">
          <a:blip r:embed="rId4" cstate="print">
            <a:extLst>
              <a:ext uri="{28A0092B-C50C-407E-A947-70E740481C1C}">
                <a14:useLocalDpi xmlns:a14="http://schemas.microsoft.com/office/drawing/2010/main" val="0"/>
              </a:ext>
            </a:extLst>
          </a:blip>
          <a:srcRect l="18487" t="7845" r="16973" b="2549"/>
          <a:stretch/>
        </p:blipFill>
        <p:spPr bwMode="auto">
          <a:xfrm>
            <a:off x="5588527" y="4232586"/>
            <a:ext cx="3451226" cy="2012327"/>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V="1">
            <a:off x="4293127" y="5515470"/>
            <a:ext cx="2590800" cy="2667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3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rot="-1077696">
            <a:off x="7990443" y="3607149"/>
            <a:ext cx="1524000" cy="1724025"/>
          </a:xfrm>
          <a:prstGeom prst="rect">
            <a:avLst/>
          </a:prstGeom>
          <a:noFill/>
          <a:ln>
            <a:noFill/>
          </a:ln>
        </p:spPr>
      </p:pic>
      <p:sp>
        <p:nvSpPr>
          <p:cNvPr id="106" name="Shape 106"/>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dirty="0">
                <a:solidFill>
                  <a:srgbClr val="FFFFFF"/>
                </a:solidFill>
                <a:latin typeface="+mj-lt"/>
                <a:ea typeface="Arial"/>
                <a:cs typeface="Arial"/>
                <a:sym typeface="Arial"/>
              </a:rPr>
              <a:t>The Phonics Screening Check</a:t>
            </a:r>
          </a:p>
        </p:txBody>
      </p:sp>
      <p:sp>
        <p:nvSpPr>
          <p:cNvPr id="107" name="Shape 107"/>
          <p:cNvSpPr txBox="1">
            <a:spLocks noGrp="1"/>
          </p:cNvSpPr>
          <p:nvPr>
            <p:ph type="body" idx="1"/>
          </p:nvPr>
        </p:nvSpPr>
        <p:spPr>
          <a:xfrm>
            <a:off x="4256724" y="1160073"/>
            <a:ext cx="7096883" cy="1739100"/>
          </a:xfrm>
          <a:prstGeom prst="rect">
            <a:avLst/>
          </a:prstGeom>
          <a:noFill/>
          <a:ln>
            <a:noFill/>
          </a:ln>
        </p:spPr>
        <p:txBody>
          <a:bodyPr lIns="91425" tIns="45700" rIns="91425" bIns="45700" anchor="ctr" anchorCtr="0">
            <a:noAutofit/>
          </a:bodyPr>
          <a:lstStyle/>
          <a:p>
            <a:pPr marL="182880" marR="0" lvl="0" indent="-182880" algn="l" rtl="0">
              <a:lnSpc>
                <a:spcPct val="90000"/>
              </a:lnSpc>
              <a:spcBef>
                <a:spcPts val="0"/>
              </a:spcBef>
              <a:spcAft>
                <a:spcPts val="0"/>
              </a:spcAft>
              <a:buClr>
                <a:schemeClr val="accent1"/>
              </a:buClr>
              <a:buSzPct val="100000"/>
              <a:buFont typeface="Noto Sans Symbols"/>
              <a:buChar char="⚫"/>
            </a:pPr>
            <a:r>
              <a:rPr lang="en-GB" sz="1900" b="0" i="0" u="none" strike="noStrike" cap="none" dirty="0" smtClean="0">
                <a:solidFill>
                  <a:srgbClr val="595959"/>
                </a:solidFill>
                <a:latin typeface="+mj-lt"/>
                <a:ea typeface="Arial"/>
                <a:cs typeface="Arial"/>
                <a:sym typeface="Arial"/>
              </a:rPr>
              <a:t>Phonics </a:t>
            </a:r>
            <a:r>
              <a:rPr lang="en-GB" sz="1900" b="0" i="0" u="none" strike="noStrike" cap="none" dirty="0">
                <a:solidFill>
                  <a:srgbClr val="595959"/>
                </a:solidFill>
                <a:latin typeface="+mj-lt"/>
                <a:ea typeface="Arial"/>
                <a:cs typeface="Arial"/>
                <a:sym typeface="Arial"/>
              </a:rPr>
              <a:t>Screening Check in June </a:t>
            </a:r>
            <a:r>
              <a:rPr lang="en-GB" sz="1900" b="0" i="0" u="none" strike="noStrike" cap="none" dirty="0" smtClean="0">
                <a:solidFill>
                  <a:srgbClr val="595959"/>
                </a:solidFill>
                <a:latin typeface="+mj-lt"/>
                <a:ea typeface="Arial"/>
                <a:cs typeface="Arial"/>
                <a:sym typeface="Arial"/>
              </a:rPr>
              <a:t>2018 for all year 1 pupils and year 2 pupils, who did not pass when in year 1. </a:t>
            </a:r>
            <a:endParaRPr lang="en-GB" sz="1900" b="0" i="0" u="none" strike="noStrike" cap="none" dirty="0">
              <a:solidFill>
                <a:srgbClr val="595959"/>
              </a:solidFill>
              <a:latin typeface="+mj-lt"/>
              <a:ea typeface="Arial"/>
              <a:cs typeface="Arial"/>
              <a:sym typeface="Arial"/>
            </a:endParaRPr>
          </a:p>
          <a:p>
            <a:pPr marL="182880" marR="0" lvl="0" indent="-182880" algn="l" rtl="0">
              <a:lnSpc>
                <a:spcPct val="90000"/>
              </a:lnSpc>
              <a:spcBef>
                <a:spcPts val="1200"/>
              </a:spcBef>
              <a:spcAft>
                <a:spcPts val="0"/>
              </a:spcAft>
              <a:buClr>
                <a:schemeClr val="accent1"/>
              </a:buClr>
              <a:buSzPct val="100000"/>
              <a:buFont typeface="Noto Sans Symbols"/>
              <a:buChar char="⚫"/>
            </a:pPr>
            <a:r>
              <a:rPr lang="en-GB" sz="1900" b="0" i="0" u="none" strike="noStrike" cap="none" dirty="0" smtClean="0">
                <a:solidFill>
                  <a:srgbClr val="595959"/>
                </a:solidFill>
                <a:latin typeface="+mj-lt"/>
                <a:ea typeface="Arial"/>
                <a:cs typeface="Arial"/>
                <a:sym typeface="Arial"/>
              </a:rPr>
              <a:t> Blending </a:t>
            </a:r>
            <a:r>
              <a:rPr lang="en-GB" sz="1900" b="0" i="0" u="none" strike="noStrike" cap="none" dirty="0">
                <a:solidFill>
                  <a:srgbClr val="595959"/>
                </a:solidFill>
                <a:latin typeface="+mj-lt"/>
                <a:ea typeface="Arial"/>
                <a:cs typeface="Arial"/>
                <a:sym typeface="Arial"/>
              </a:rPr>
              <a:t>and segmenting unknown words</a:t>
            </a:r>
          </a:p>
          <a:p>
            <a:pPr marL="182880" marR="0" lvl="0" indent="-182880" algn="l" rtl="0">
              <a:lnSpc>
                <a:spcPct val="90000"/>
              </a:lnSpc>
              <a:spcBef>
                <a:spcPts val="1200"/>
              </a:spcBef>
              <a:buClr>
                <a:schemeClr val="accent1"/>
              </a:buClr>
              <a:buSzPct val="100000"/>
              <a:buFont typeface="Noto Sans Symbols"/>
              <a:buNone/>
            </a:pPr>
            <a:endParaRPr sz="1900" b="0" i="0" u="none" strike="noStrike" cap="none" dirty="0">
              <a:solidFill>
                <a:srgbClr val="595959"/>
              </a:solidFill>
              <a:latin typeface="+mj-lt"/>
              <a:ea typeface="Arial"/>
              <a:cs typeface="Arial"/>
              <a:sym typeface="Arial"/>
            </a:endParaRPr>
          </a:p>
        </p:txBody>
      </p:sp>
      <p:pic>
        <p:nvPicPr>
          <p:cNvPr id="108" name="Shape 108"/>
          <p:cNvPicPr preferRelativeResize="0"/>
          <p:nvPr/>
        </p:nvPicPr>
        <p:blipFill rotWithShape="1">
          <a:blip r:embed="rId4">
            <a:alphaModFix/>
          </a:blip>
          <a:srcRect l="12145" t="14172" r="71755" b="14133"/>
          <a:stretch/>
        </p:blipFill>
        <p:spPr>
          <a:xfrm>
            <a:off x="3984312" y="3414178"/>
            <a:ext cx="1762200" cy="2648400"/>
          </a:xfrm>
          <a:prstGeom prst="rect">
            <a:avLst/>
          </a:prstGeom>
          <a:noFill/>
          <a:ln>
            <a:noFill/>
          </a:ln>
        </p:spPr>
      </p:pic>
      <p:pic>
        <p:nvPicPr>
          <p:cNvPr id="109" name="Shape 109"/>
          <p:cNvPicPr preferRelativeResize="0"/>
          <p:nvPr/>
        </p:nvPicPr>
        <p:blipFill rotWithShape="1">
          <a:blip r:embed="rId5">
            <a:alphaModFix/>
          </a:blip>
          <a:srcRect l="29714" t="14375" r="30200" b="9874"/>
          <a:stretch/>
        </p:blipFill>
        <p:spPr>
          <a:xfrm>
            <a:off x="5746517" y="3414178"/>
            <a:ext cx="1752000" cy="2648400"/>
          </a:xfrm>
          <a:prstGeom prst="rect">
            <a:avLst/>
          </a:prstGeom>
          <a:noFill/>
          <a:ln>
            <a:noFill/>
          </a:ln>
        </p:spPr>
      </p:pic>
      <p:pic>
        <p:nvPicPr>
          <p:cNvPr id="110" name="Shape 110"/>
          <p:cNvPicPr preferRelativeResize="0"/>
          <p:nvPr/>
        </p:nvPicPr>
        <p:blipFill>
          <a:blip r:embed="rId6">
            <a:alphaModFix/>
          </a:blip>
          <a:stretch>
            <a:fillRect/>
          </a:stretch>
        </p:blipFill>
        <p:spPr>
          <a:xfrm>
            <a:off x="8206573" y="3785062"/>
            <a:ext cx="1536554" cy="1739100"/>
          </a:xfrm>
          <a:prstGeom prst="rect">
            <a:avLst/>
          </a:prstGeom>
          <a:noFill/>
          <a:ln>
            <a:noFill/>
          </a:ln>
        </p:spPr>
      </p:pic>
      <p:pic>
        <p:nvPicPr>
          <p:cNvPr id="111" name="Shape 111"/>
          <p:cNvPicPr preferRelativeResize="0"/>
          <p:nvPr/>
        </p:nvPicPr>
        <p:blipFill>
          <a:blip r:embed="rId7">
            <a:alphaModFix/>
          </a:blip>
          <a:stretch>
            <a:fillRect/>
          </a:stretch>
        </p:blipFill>
        <p:spPr>
          <a:xfrm>
            <a:off x="10189875" y="3785051"/>
            <a:ext cx="1163733" cy="1739100"/>
          </a:xfrm>
          <a:prstGeom prst="rect">
            <a:avLst/>
          </a:prstGeom>
          <a:noFill/>
          <a:ln>
            <a:noFill/>
          </a:ln>
        </p:spPr>
      </p:pic>
    </p:spTree>
    <p:extLst>
      <p:ext uri="{BB962C8B-B14F-4D97-AF65-F5344CB8AC3E}">
        <p14:creationId xmlns:p14="http://schemas.microsoft.com/office/powerpoint/2010/main" val="426955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How to help with Reading</a:t>
            </a:r>
            <a:endParaRPr lang="en-GB" dirty="0">
              <a:latin typeface="+mn-lt"/>
            </a:endParaRPr>
          </a:p>
        </p:txBody>
      </p:sp>
      <p:sp>
        <p:nvSpPr>
          <p:cNvPr id="3" name="Text Placeholder 2"/>
          <p:cNvSpPr>
            <a:spLocks noGrp="1"/>
          </p:cNvSpPr>
          <p:nvPr>
            <p:ph type="body" idx="1"/>
          </p:nvPr>
        </p:nvSpPr>
        <p:spPr/>
        <p:txBody>
          <a:bodyPr/>
          <a:lstStyle/>
          <a:p>
            <a:pPr marL="352425" indent="-352425">
              <a:tabLst>
                <a:tab pos="352425" algn="l"/>
              </a:tabLst>
            </a:pPr>
            <a:r>
              <a:rPr lang="en-GB" sz="2400" dirty="0" smtClean="0">
                <a:latin typeface="+mn-lt"/>
              </a:rPr>
              <a:t>Listen to your child read or give them time to read and then talk to them about their book.</a:t>
            </a:r>
          </a:p>
          <a:p>
            <a:pPr marL="352425" indent="-352425">
              <a:tabLst>
                <a:tab pos="352425" algn="l"/>
              </a:tabLst>
            </a:pPr>
            <a:r>
              <a:rPr lang="en-GB" sz="2400" dirty="0" smtClean="0">
                <a:latin typeface="+mn-lt"/>
              </a:rPr>
              <a:t>Ask your children what words mean: “What word could you use instead?”</a:t>
            </a:r>
          </a:p>
          <a:p>
            <a:pPr marL="352425" indent="-352425">
              <a:tabLst>
                <a:tab pos="352425" algn="l"/>
              </a:tabLst>
            </a:pPr>
            <a:r>
              <a:rPr lang="en-GB" sz="2400" dirty="0" smtClean="0">
                <a:latin typeface="+mn-lt"/>
              </a:rPr>
              <a:t>Ask your children “Who, What Where, WHY” questions.</a:t>
            </a:r>
          </a:p>
          <a:p>
            <a:pPr marL="352425" indent="-352425">
              <a:tabLst>
                <a:tab pos="352425" algn="l"/>
              </a:tabLst>
            </a:pPr>
            <a:r>
              <a:rPr lang="en-GB" sz="2400" dirty="0" smtClean="0">
                <a:latin typeface="+mn-lt"/>
              </a:rPr>
              <a:t>Encourage your children to show you where they have got their answer from.</a:t>
            </a:r>
          </a:p>
          <a:p>
            <a:pPr marL="352425" indent="-352425">
              <a:tabLst>
                <a:tab pos="352425" algn="l"/>
              </a:tabLst>
            </a:pPr>
            <a:r>
              <a:rPr lang="en-GB" sz="2400" dirty="0" smtClean="0">
                <a:latin typeface="+mn-lt"/>
              </a:rPr>
              <a:t>Use ‘reading vocabulary’ – e.g. setting, character, caption, event…</a:t>
            </a:r>
          </a:p>
          <a:p>
            <a:pPr marL="352425" indent="-352425">
              <a:tabLst>
                <a:tab pos="352425" algn="l"/>
              </a:tabLst>
            </a:pPr>
            <a:r>
              <a:rPr lang="en-GB" sz="2400" dirty="0" smtClean="0">
                <a:latin typeface="+mn-lt"/>
              </a:rPr>
              <a:t>Encourage your child to infer meaning: “Why is Henry straight faced?”</a:t>
            </a:r>
          </a:p>
          <a:p>
            <a:pPr marL="352425" indent="-352425">
              <a:tabLst>
                <a:tab pos="352425" algn="l"/>
              </a:tabLst>
            </a:pPr>
            <a:endParaRPr lang="en-GB" sz="2400" dirty="0">
              <a:latin typeface="+mn-lt"/>
            </a:endParaRPr>
          </a:p>
        </p:txBody>
      </p:sp>
    </p:spTree>
    <p:extLst>
      <p:ext uri="{BB962C8B-B14F-4D97-AF65-F5344CB8AC3E}">
        <p14:creationId xmlns:p14="http://schemas.microsoft.com/office/powerpoint/2010/main" val="1144080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dirty="0">
                <a:solidFill>
                  <a:srgbClr val="FFFFFF"/>
                </a:solidFill>
                <a:latin typeface="+mj-lt"/>
                <a:ea typeface="Arial"/>
                <a:cs typeface="Arial"/>
                <a:sym typeface="Arial"/>
              </a:rPr>
              <a:t>Reading</a:t>
            </a:r>
          </a:p>
        </p:txBody>
      </p:sp>
      <p:sp>
        <p:nvSpPr>
          <p:cNvPr id="125" name="Shape 125"/>
          <p:cNvSpPr txBox="1">
            <a:spLocks noGrp="1"/>
          </p:cNvSpPr>
          <p:nvPr>
            <p:ph type="body" idx="1"/>
          </p:nvPr>
        </p:nvSpPr>
        <p:spPr>
          <a:xfrm>
            <a:off x="3869275" y="848400"/>
            <a:ext cx="7485300" cy="2672400"/>
          </a:xfrm>
          <a:prstGeom prst="rect">
            <a:avLst/>
          </a:prstGeom>
          <a:noFill/>
          <a:ln>
            <a:noFill/>
          </a:ln>
        </p:spPr>
        <p:txBody>
          <a:bodyPr lIns="91425" tIns="45700" rIns="91425" bIns="45700" anchor="t" anchorCtr="0">
            <a:noAutofit/>
          </a:bodyPr>
          <a:lstStyle/>
          <a:p>
            <a:pPr marL="457200" marR="0" lvl="0" indent="-365125" algn="l" rtl="0">
              <a:lnSpc>
                <a:spcPct val="90000"/>
              </a:lnSpc>
              <a:spcBef>
                <a:spcPts val="0"/>
              </a:spcBef>
            </a:pPr>
            <a:r>
              <a:rPr lang="en-GB" sz="2400" dirty="0">
                <a:latin typeface="+mj-lt"/>
              </a:rPr>
              <a:t>Word Reading &amp; Comprehension</a:t>
            </a:r>
          </a:p>
          <a:p>
            <a:pPr marL="457200" marR="0" lvl="0" indent="-365125" algn="l" rtl="0">
              <a:lnSpc>
                <a:spcPct val="90000"/>
              </a:lnSpc>
              <a:spcBef>
                <a:spcPts val="0"/>
              </a:spcBef>
            </a:pPr>
            <a:r>
              <a:rPr lang="en-GB" sz="2400" dirty="0">
                <a:latin typeface="+mj-lt"/>
              </a:rPr>
              <a:t>Paper 1 - includes the texts and questions combined.</a:t>
            </a:r>
          </a:p>
          <a:p>
            <a:pPr marL="457200" marR="0" lvl="0" indent="-365125" algn="l" rtl="0">
              <a:lnSpc>
                <a:spcPct val="90000"/>
              </a:lnSpc>
              <a:spcBef>
                <a:spcPts val="0"/>
              </a:spcBef>
            </a:pPr>
            <a:r>
              <a:rPr lang="en-GB" sz="2400" dirty="0">
                <a:latin typeface="+mj-lt"/>
              </a:rPr>
              <a:t>Paper 2- consists of a reading booklet and a separate reading booklet.</a:t>
            </a:r>
          </a:p>
          <a:p>
            <a:pPr marL="457200" marR="0" lvl="0" indent="-365125" algn="l" rtl="0">
              <a:lnSpc>
                <a:spcPct val="90000"/>
              </a:lnSpc>
              <a:spcBef>
                <a:spcPts val="0"/>
              </a:spcBef>
            </a:pPr>
            <a:r>
              <a:rPr lang="en-GB" sz="2400" dirty="0">
                <a:latin typeface="+mj-lt"/>
              </a:rPr>
              <a:t>Both of these tests can be stopped if a child is finding it too difficult, children can also be given breaks during the test. </a:t>
            </a:r>
          </a:p>
          <a:p>
            <a:pPr marL="457200" marR="0" lvl="0" indent="-365125" algn="l" rtl="0">
              <a:lnSpc>
                <a:spcPct val="90000"/>
              </a:lnSpc>
              <a:spcBef>
                <a:spcPts val="0"/>
              </a:spcBef>
            </a:pPr>
            <a:r>
              <a:rPr lang="en-GB" sz="2400" dirty="0">
                <a:latin typeface="+mj-lt"/>
              </a:rPr>
              <a:t>Used as an example against the National Curriculum Objectives</a:t>
            </a:r>
          </a:p>
        </p:txBody>
      </p:sp>
      <p:pic>
        <p:nvPicPr>
          <p:cNvPr id="126" name="Shape 126"/>
          <p:cNvPicPr preferRelativeResize="0"/>
          <p:nvPr/>
        </p:nvPicPr>
        <p:blipFill>
          <a:blip r:embed="rId3">
            <a:alphaModFix/>
          </a:blip>
          <a:stretch>
            <a:fillRect/>
          </a:stretch>
        </p:blipFill>
        <p:spPr>
          <a:xfrm>
            <a:off x="4408221" y="3520800"/>
            <a:ext cx="2135934" cy="2718174"/>
          </a:xfrm>
          <a:prstGeom prst="rect">
            <a:avLst/>
          </a:prstGeom>
          <a:noFill/>
          <a:ln>
            <a:noFill/>
          </a:ln>
        </p:spPr>
      </p:pic>
      <p:pic>
        <p:nvPicPr>
          <p:cNvPr id="127" name="Shape 127"/>
          <p:cNvPicPr preferRelativeResize="0"/>
          <p:nvPr/>
        </p:nvPicPr>
        <p:blipFill>
          <a:blip r:embed="rId4">
            <a:alphaModFix/>
          </a:blip>
          <a:stretch>
            <a:fillRect/>
          </a:stretch>
        </p:blipFill>
        <p:spPr>
          <a:xfrm>
            <a:off x="6795984" y="3520800"/>
            <a:ext cx="2006338" cy="2718174"/>
          </a:xfrm>
          <a:prstGeom prst="rect">
            <a:avLst/>
          </a:prstGeom>
          <a:noFill/>
          <a:ln>
            <a:noFill/>
          </a:ln>
        </p:spPr>
      </p:pic>
      <p:pic>
        <p:nvPicPr>
          <p:cNvPr id="128" name="Shape 128"/>
          <p:cNvPicPr preferRelativeResize="0"/>
          <p:nvPr/>
        </p:nvPicPr>
        <p:blipFill rotWithShape="1">
          <a:blip r:embed="rId5">
            <a:alphaModFix/>
          </a:blip>
          <a:srcRect r="1088"/>
          <a:stretch/>
        </p:blipFill>
        <p:spPr>
          <a:xfrm>
            <a:off x="9054151" y="3520799"/>
            <a:ext cx="2130322" cy="2718175"/>
          </a:xfrm>
          <a:prstGeom prst="rect">
            <a:avLst/>
          </a:prstGeom>
          <a:noFill/>
          <a:ln>
            <a:noFill/>
          </a:ln>
        </p:spPr>
      </p:pic>
      <p:sp>
        <p:nvSpPr>
          <p:cNvPr id="129" name="Shape 129"/>
          <p:cNvSpPr txBox="1"/>
          <p:nvPr/>
        </p:nvSpPr>
        <p:spPr>
          <a:xfrm>
            <a:off x="4660050" y="6238975"/>
            <a:ext cx="1425300" cy="491700"/>
          </a:xfrm>
          <a:prstGeom prst="rect">
            <a:avLst/>
          </a:prstGeom>
          <a:noFill/>
          <a:ln>
            <a:noFill/>
          </a:ln>
        </p:spPr>
        <p:txBody>
          <a:bodyPr lIns="91425" tIns="91425" rIns="91425" bIns="91425" anchor="t" anchorCtr="0">
            <a:noAutofit/>
          </a:bodyPr>
          <a:lstStyle/>
          <a:p>
            <a:pPr lvl="0" algn="ctr">
              <a:spcBef>
                <a:spcPts val="0"/>
              </a:spcBef>
              <a:buNone/>
            </a:pPr>
            <a:r>
              <a:rPr lang="en-GB" dirty="0">
                <a:latin typeface="+mn-lt"/>
              </a:rPr>
              <a:t>Paper 1</a:t>
            </a:r>
          </a:p>
        </p:txBody>
      </p:sp>
      <p:sp>
        <p:nvSpPr>
          <p:cNvPr id="130" name="Shape 130"/>
          <p:cNvSpPr txBox="1"/>
          <p:nvPr/>
        </p:nvSpPr>
        <p:spPr>
          <a:xfrm>
            <a:off x="7876100" y="6238975"/>
            <a:ext cx="1951200" cy="392700"/>
          </a:xfrm>
          <a:prstGeom prst="rect">
            <a:avLst/>
          </a:prstGeom>
          <a:noFill/>
          <a:ln>
            <a:noFill/>
          </a:ln>
        </p:spPr>
        <p:txBody>
          <a:bodyPr lIns="91425" tIns="91425" rIns="91425" bIns="91425" anchor="t" anchorCtr="0">
            <a:noAutofit/>
          </a:bodyPr>
          <a:lstStyle/>
          <a:p>
            <a:pPr lvl="0" algn="ctr">
              <a:spcBef>
                <a:spcPts val="0"/>
              </a:spcBef>
              <a:buNone/>
            </a:pPr>
            <a:r>
              <a:rPr lang="en-GB" dirty="0">
                <a:latin typeface="+mn-lt"/>
              </a:rPr>
              <a:t>Paper 2</a:t>
            </a:r>
          </a:p>
        </p:txBody>
      </p:sp>
    </p:spTree>
    <p:extLst>
      <p:ext uri="{BB962C8B-B14F-4D97-AF65-F5344CB8AC3E}">
        <p14:creationId xmlns:p14="http://schemas.microsoft.com/office/powerpoint/2010/main" val="193720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a:solidFill>
                  <a:srgbClr val="FFFFFF"/>
                </a:solidFill>
                <a:latin typeface="+mj-lt"/>
                <a:ea typeface="Arial"/>
                <a:cs typeface="Arial"/>
                <a:sym typeface="Arial"/>
              </a:rPr>
              <a:t>English, Grammar, Punctuation &amp; Spelling (EGPS)</a:t>
            </a:r>
          </a:p>
        </p:txBody>
      </p:sp>
      <p:sp>
        <p:nvSpPr>
          <p:cNvPr id="136" name="Shape 136"/>
          <p:cNvSpPr txBox="1">
            <a:spLocks noGrp="1"/>
          </p:cNvSpPr>
          <p:nvPr>
            <p:ph type="body" idx="1"/>
          </p:nvPr>
        </p:nvSpPr>
        <p:spPr>
          <a:xfrm>
            <a:off x="3869275" y="864100"/>
            <a:ext cx="4556268" cy="2586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None/>
            </a:pPr>
            <a:r>
              <a:rPr lang="en-GB" sz="2200" u="sng" dirty="0">
                <a:latin typeface="+mj-lt"/>
              </a:rPr>
              <a:t>Spelling</a:t>
            </a:r>
          </a:p>
          <a:p>
            <a:pPr marL="457200" marR="0" lvl="0" indent="-457200" algn="l" rtl="0">
              <a:lnSpc>
                <a:spcPct val="90000"/>
              </a:lnSpc>
              <a:spcBef>
                <a:spcPts val="0"/>
              </a:spcBef>
            </a:pPr>
            <a:r>
              <a:rPr lang="en-GB" sz="2200" dirty="0">
                <a:latin typeface="+mj-lt"/>
              </a:rPr>
              <a:t>Paper A is a Spelling </a:t>
            </a:r>
            <a:r>
              <a:rPr lang="en-GB" sz="2200" dirty="0" smtClean="0">
                <a:latin typeface="+mj-lt"/>
              </a:rPr>
              <a:t>test which tests.</a:t>
            </a:r>
          </a:p>
          <a:p>
            <a:pPr marL="457200" marR="0" lvl="0" indent="-457200" algn="l" rtl="0">
              <a:lnSpc>
                <a:spcPct val="90000"/>
              </a:lnSpc>
              <a:spcBef>
                <a:spcPts val="0"/>
              </a:spcBef>
            </a:pPr>
            <a:r>
              <a:rPr lang="en-GB" sz="2200" dirty="0" smtClean="0">
                <a:latin typeface="+mj-lt"/>
              </a:rPr>
              <a:t>Key words &amp; phonic patterns and spelling rules </a:t>
            </a:r>
            <a:r>
              <a:rPr lang="en-GB" sz="2200" dirty="0">
                <a:latin typeface="+mj-lt"/>
              </a:rPr>
              <a:t>learnt weekly in class with examples and practiced at home.</a:t>
            </a:r>
          </a:p>
          <a:p>
            <a:pPr marL="457200" marR="0" lvl="0" indent="-457200" algn="l" rtl="0">
              <a:lnSpc>
                <a:spcPct val="90000"/>
              </a:lnSpc>
              <a:spcBef>
                <a:spcPts val="0"/>
              </a:spcBef>
            </a:pPr>
            <a:r>
              <a:rPr lang="en-GB" sz="2200" dirty="0">
                <a:latin typeface="+mj-lt"/>
              </a:rPr>
              <a:t>Applied in work</a:t>
            </a:r>
          </a:p>
        </p:txBody>
      </p:sp>
      <p:pic>
        <p:nvPicPr>
          <p:cNvPr id="137" name="Shape 137"/>
          <p:cNvPicPr preferRelativeResize="0"/>
          <p:nvPr/>
        </p:nvPicPr>
        <p:blipFill>
          <a:blip r:embed="rId3">
            <a:alphaModFix/>
          </a:blip>
          <a:stretch>
            <a:fillRect/>
          </a:stretch>
        </p:blipFill>
        <p:spPr>
          <a:xfrm>
            <a:off x="8277099" y="735926"/>
            <a:ext cx="3914901" cy="5333349"/>
          </a:xfrm>
          <a:prstGeom prst="rect">
            <a:avLst/>
          </a:prstGeom>
          <a:noFill/>
          <a:ln>
            <a:noFill/>
          </a:ln>
        </p:spPr>
      </p:pic>
      <p:pic>
        <p:nvPicPr>
          <p:cNvPr id="138" name="Shape 138">
            <a:hlinkClick r:id="rId4"/>
          </p:cNvPr>
          <p:cNvPicPr preferRelativeResize="0"/>
          <p:nvPr/>
        </p:nvPicPr>
        <p:blipFill>
          <a:blip r:embed="rId5">
            <a:alphaModFix/>
          </a:blip>
          <a:stretch>
            <a:fillRect/>
          </a:stretch>
        </p:blipFill>
        <p:spPr>
          <a:xfrm>
            <a:off x="3899239" y="3588375"/>
            <a:ext cx="3409579" cy="2480900"/>
          </a:xfrm>
          <a:prstGeom prst="rect">
            <a:avLst/>
          </a:prstGeom>
          <a:noFill/>
          <a:ln>
            <a:noFill/>
          </a:ln>
        </p:spPr>
      </p:pic>
    </p:spTree>
    <p:extLst>
      <p:ext uri="{BB962C8B-B14F-4D97-AF65-F5344CB8AC3E}">
        <p14:creationId xmlns:p14="http://schemas.microsoft.com/office/powerpoint/2010/main" val="1241355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2918" y="1123838"/>
            <a:ext cx="2947500" cy="46011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a:solidFill>
                  <a:srgbClr val="FFFFFF"/>
                </a:solidFill>
                <a:latin typeface="+mj-lt"/>
                <a:ea typeface="Arial"/>
                <a:cs typeface="Arial"/>
                <a:sym typeface="Arial"/>
              </a:rPr>
              <a:t>English, Grammar, Punctuation &amp; Spelling (EGPS)</a:t>
            </a:r>
          </a:p>
        </p:txBody>
      </p:sp>
      <p:sp>
        <p:nvSpPr>
          <p:cNvPr id="144" name="Shape 144"/>
          <p:cNvSpPr txBox="1">
            <a:spLocks noGrp="1"/>
          </p:cNvSpPr>
          <p:nvPr>
            <p:ph type="body" idx="1"/>
          </p:nvPr>
        </p:nvSpPr>
        <p:spPr>
          <a:xfrm>
            <a:off x="3869275" y="864100"/>
            <a:ext cx="7711500" cy="16929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None/>
            </a:pPr>
            <a:r>
              <a:rPr lang="en-GB" sz="2200" u="sng" dirty="0">
                <a:latin typeface="+mj-lt"/>
              </a:rPr>
              <a:t>Grammar &amp; Punctuation</a:t>
            </a:r>
          </a:p>
          <a:p>
            <a:pPr marL="457200" marR="0" lvl="0" indent="-457200" algn="l" rtl="0">
              <a:lnSpc>
                <a:spcPct val="90000"/>
              </a:lnSpc>
              <a:spcBef>
                <a:spcPts val="0"/>
              </a:spcBef>
            </a:pPr>
            <a:r>
              <a:rPr lang="en-GB" sz="2200" dirty="0">
                <a:latin typeface="+mj-lt"/>
              </a:rPr>
              <a:t>Paper B tests children’s spoken English, grammar &amp; punctuation.</a:t>
            </a:r>
          </a:p>
          <a:p>
            <a:pPr marL="457200" marR="0" lvl="0" indent="-457200" algn="l" rtl="0">
              <a:lnSpc>
                <a:spcPct val="90000"/>
              </a:lnSpc>
              <a:spcBef>
                <a:spcPts val="0"/>
              </a:spcBef>
            </a:pPr>
            <a:r>
              <a:rPr lang="en-GB" sz="2200" dirty="0">
                <a:latin typeface="+mj-lt"/>
              </a:rPr>
              <a:t>It consists of multiple choice questions, circling answers &amp; questions with written answers.</a:t>
            </a:r>
          </a:p>
        </p:txBody>
      </p:sp>
      <p:pic>
        <p:nvPicPr>
          <p:cNvPr id="145" name="Shape 145"/>
          <p:cNvPicPr preferRelativeResize="0"/>
          <p:nvPr/>
        </p:nvPicPr>
        <p:blipFill rotWithShape="1">
          <a:blip r:embed="rId3">
            <a:alphaModFix/>
          </a:blip>
          <a:srcRect t="7824" b="8862"/>
          <a:stretch/>
        </p:blipFill>
        <p:spPr>
          <a:xfrm>
            <a:off x="4321038" y="2783539"/>
            <a:ext cx="6302138" cy="3536577"/>
          </a:xfrm>
          <a:prstGeom prst="rect">
            <a:avLst/>
          </a:prstGeom>
          <a:noFill/>
          <a:ln>
            <a:noFill/>
          </a:ln>
        </p:spPr>
      </p:pic>
    </p:spTree>
    <p:extLst>
      <p:ext uri="{BB962C8B-B14F-4D97-AF65-F5344CB8AC3E}">
        <p14:creationId xmlns:p14="http://schemas.microsoft.com/office/powerpoint/2010/main" val="4027606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2400" b="0" i="0" u="none" strike="noStrike" cap="none">
                <a:solidFill>
                  <a:srgbClr val="FFFFFF"/>
                </a:solidFill>
                <a:latin typeface="+mj-lt"/>
                <a:ea typeface="Arial"/>
                <a:cs typeface="Arial"/>
                <a:sym typeface="Arial"/>
              </a:rPr>
              <a:t>Writing</a:t>
            </a:r>
          </a:p>
        </p:txBody>
      </p:sp>
      <p:sp>
        <p:nvSpPr>
          <p:cNvPr id="151" name="Shape 151"/>
          <p:cNvSpPr txBox="1">
            <a:spLocks noGrp="1"/>
          </p:cNvSpPr>
          <p:nvPr>
            <p:ph type="body" idx="1"/>
          </p:nvPr>
        </p:nvSpPr>
        <p:spPr>
          <a:xfrm>
            <a:off x="3869267" y="864109"/>
            <a:ext cx="7315200" cy="2484210"/>
          </a:xfrm>
          <a:prstGeom prst="rect">
            <a:avLst/>
          </a:prstGeom>
          <a:noFill/>
          <a:ln>
            <a:noFill/>
          </a:ln>
        </p:spPr>
        <p:txBody>
          <a:bodyPr lIns="91425" tIns="45700" rIns="91425" bIns="45700" anchor="ctr" anchorCtr="0">
            <a:noAutofit/>
          </a:bodyPr>
          <a:lstStyle/>
          <a:p>
            <a:pPr marL="363538" lvl="0" indent="-363538" rtl="0">
              <a:spcBef>
                <a:spcPts val="0"/>
              </a:spcBef>
            </a:pPr>
            <a:r>
              <a:rPr lang="en-GB" sz="2200" dirty="0" smtClean="0">
                <a:latin typeface="+mj-lt"/>
              </a:rPr>
              <a:t>Writing </a:t>
            </a:r>
            <a:r>
              <a:rPr lang="en-GB" sz="2200" dirty="0">
                <a:latin typeface="+mj-lt"/>
              </a:rPr>
              <a:t>paragraphs of text – stories, information texts, instructions</a:t>
            </a:r>
          </a:p>
          <a:p>
            <a:pPr marL="363538" lvl="0" indent="-363538" rtl="0">
              <a:spcBef>
                <a:spcPts val="0"/>
              </a:spcBef>
            </a:pPr>
            <a:r>
              <a:rPr lang="en-GB" sz="2200" dirty="0">
                <a:latin typeface="+mj-lt"/>
              </a:rPr>
              <a:t>Using ? ! . ,</a:t>
            </a:r>
          </a:p>
          <a:p>
            <a:pPr marL="363538" lvl="0" indent="-363538" rtl="0">
              <a:spcBef>
                <a:spcPts val="0"/>
              </a:spcBef>
            </a:pPr>
            <a:r>
              <a:rPr lang="en-GB" sz="2200" dirty="0">
                <a:latin typeface="+mj-lt"/>
              </a:rPr>
              <a:t>Applying the spelling rules learnt each week to their </a:t>
            </a:r>
            <a:r>
              <a:rPr lang="en-GB" sz="2200" dirty="0" smtClean="0">
                <a:latin typeface="+mj-lt"/>
              </a:rPr>
              <a:t>writing</a:t>
            </a:r>
            <a:endParaRPr lang="en-GB" sz="2200" dirty="0">
              <a:latin typeface="+mj-lt"/>
            </a:endParaRPr>
          </a:p>
          <a:p>
            <a:pPr marL="363538" lvl="0" indent="-363538" rtl="0">
              <a:spcBef>
                <a:spcPts val="0"/>
              </a:spcBef>
            </a:pPr>
            <a:r>
              <a:rPr lang="en-GB" sz="2200" dirty="0">
                <a:latin typeface="+mj-lt"/>
              </a:rPr>
              <a:t>Using noun </a:t>
            </a:r>
            <a:r>
              <a:rPr lang="en-GB" sz="2200" dirty="0" smtClean="0">
                <a:latin typeface="+mj-lt"/>
              </a:rPr>
              <a:t>phrases</a:t>
            </a:r>
          </a:p>
          <a:p>
            <a:pPr marL="363538" lvl="0" indent="-363538" rtl="0">
              <a:spcBef>
                <a:spcPts val="0"/>
              </a:spcBef>
            </a:pPr>
            <a:r>
              <a:rPr lang="en-GB" sz="2200" dirty="0" smtClean="0">
                <a:latin typeface="+mj-lt"/>
              </a:rPr>
              <a:t>Letters which are correctly formed, the right size and which sit on the line</a:t>
            </a:r>
            <a:endParaRPr lang="en-GB" sz="2200" dirty="0">
              <a:latin typeface="+mj-lt"/>
            </a:endParaRPr>
          </a:p>
        </p:txBody>
      </p:sp>
      <p:pic>
        <p:nvPicPr>
          <p:cNvPr id="2" name="Picture 1"/>
          <p:cNvPicPr>
            <a:picLocks noChangeAspect="1"/>
          </p:cNvPicPr>
          <p:nvPr/>
        </p:nvPicPr>
        <p:blipFill>
          <a:blip r:embed="rId3"/>
          <a:stretch>
            <a:fillRect/>
          </a:stretch>
        </p:blipFill>
        <p:spPr>
          <a:xfrm>
            <a:off x="8068236" y="2885235"/>
            <a:ext cx="2635623" cy="3787808"/>
          </a:xfrm>
          <a:prstGeom prst="rect">
            <a:avLst/>
          </a:prstGeom>
        </p:spPr>
      </p:pic>
      <p:sp>
        <p:nvSpPr>
          <p:cNvPr id="6" name="Shape 159"/>
          <p:cNvSpPr txBox="1"/>
          <p:nvPr/>
        </p:nvSpPr>
        <p:spPr>
          <a:xfrm>
            <a:off x="6642936" y="6181343"/>
            <a:ext cx="1425300" cy="491700"/>
          </a:xfrm>
          <a:prstGeom prst="rect">
            <a:avLst/>
          </a:prstGeom>
          <a:noFill/>
          <a:ln>
            <a:noFill/>
          </a:ln>
        </p:spPr>
        <p:txBody>
          <a:bodyPr lIns="91425" tIns="91425" rIns="91425" bIns="91425" anchor="t" anchorCtr="0">
            <a:noAutofit/>
          </a:bodyPr>
          <a:lstStyle/>
          <a:p>
            <a:pPr lvl="0" algn="ctr" rtl="0">
              <a:spcBef>
                <a:spcPts val="0"/>
              </a:spcBef>
              <a:buNone/>
            </a:pPr>
            <a:r>
              <a:rPr lang="en-GB" dirty="0" smtClean="0">
                <a:latin typeface="+mn-lt"/>
              </a:rPr>
              <a:t>Writing Example</a:t>
            </a:r>
            <a:endParaRPr lang="en-GB" dirty="0">
              <a:latin typeface="+mn-lt"/>
            </a:endParaRPr>
          </a:p>
        </p:txBody>
      </p:sp>
    </p:spTree>
    <p:extLst>
      <p:ext uri="{BB962C8B-B14F-4D97-AF65-F5344CB8AC3E}">
        <p14:creationId xmlns:p14="http://schemas.microsoft.com/office/powerpoint/2010/main" val="41504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a:solidFill>
                  <a:srgbClr val="FFFFFF"/>
                </a:solidFill>
                <a:latin typeface="+mj-lt"/>
                <a:ea typeface="Arial"/>
                <a:cs typeface="Arial"/>
                <a:sym typeface="Arial"/>
              </a:rPr>
              <a:t>Maths Test</a:t>
            </a:r>
          </a:p>
        </p:txBody>
      </p:sp>
      <p:sp>
        <p:nvSpPr>
          <p:cNvPr id="157" name="Shape 157"/>
          <p:cNvSpPr txBox="1">
            <a:spLocks noGrp="1"/>
          </p:cNvSpPr>
          <p:nvPr>
            <p:ph type="body" idx="1"/>
          </p:nvPr>
        </p:nvSpPr>
        <p:spPr>
          <a:xfrm>
            <a:off x="3859925" y="864100"/>
            <a:ext cx="7621800" cy="2662200"/>
          </a:xfrm>
          <a:prstGeom prst="rect">
            <a:avLst/>
          </a:prstGeom>
          <a:noFill/>
          <a:ln>
            <a:noFill/>
          </a:ln>
        </p:spPr>
        <p:txBody>
          <a:bodyPr lIns="91425" tIns="45700" rIns="91425" bIns="45700" anchor="ctr" anchorCtr="0">
            <a:noAutofit/>
          </a:bodyPr>
          <a:lstStyle/>
          <a:p>
            <a:pPr marL="0" lvl="0" indent="0" rtl="0">
              <a:lnSpc>
                <a:spcPct val="100000"/>
              </a:lnSpc>
              <a:spcBef>
                <a:spcPts val="0"/>
              </a:spcBef>
              <a:buNone/>
            </a:pPr>
            <a:r>
              <a:rPr lang="en-GB" u="sng" dirty="0">
                <a:solidFill>
                  <a:schemeClr val="dk1"/>
                </a:solidFill>
                <a:latin typeface="+mj-lt"/>
              </a:rPr>
              <a:t>Paper 1</a:t>
            </a:r>
          </a:p>
          <a:p>
            <a:pPr marL="457200" lvl="0" indent="-457200" rtl="0">
              <a:lnSpc>
                <a:spcPct val="100000"/>
              </a:lnSpc>
              <a:spcBef>
                <a:spcPts val="0"/>
              </a:spcBef>
            </a:pPr>
            <a:r>
              <a:rPr lang="en-GB" dirty="0">
                <a:solidFill>
                  <a:schemeClr val="dk1"/>
                </a:solidFill>
                <a:latin typeface="+mj-lt"/>
              </a:rPr>
              <a:t>arithmetic assesses pupils’ fluency in the fundamentals of mathematics</a:t>
            </a:r>
          </a:p>
          <a:p>
            <a:pPr marL="457200" lvl="0" indent="-457200" rtl="0">
              <a:lnSpc>
                <a:spcPct val="100000"/>
              </a:lnSpc>
              <a:spcBef>
                <a:spcPts val="0"/>
              </a:spcBef>
            </a:pPr>
            <a:r>
              <a:rPr lang="en-GB" dirty="0">
                <a:solidFill>
                  <a:schemeClr val="dk1"/>
                </a:solidFill>
                <a:latin typeface="+mj-lt"/>
              </a:rPr>
              <a:t>place value</a:t>
            </a:r>
          </a:p>
          <a:p>
            <a:pPr marL="457200" lvl="0" indent="-457200" rtl="0">
              <a:lnSpc>
                <a:spcPct val="100000"/>
              </a:lnSpc>
              <a:spcBef>
                <a:spcPts val="0"/>
              </a:spcBef>
            </a:pPr>
            <a:r>
              <a:rPr lang="en-GB" dirty="0">
                <a:solidFill>
                  <a:schemeClr val="dk1"/>
                </a:solidFill>
                <a:latin typeface="+mj-lt"/>
              </a:rPr>
              <a:t>calculations</a:t>
            </a:r>
          </a:p>
          <a:p>
            <a:pPr marL="457200" lvl="0" indent="-457200" rtl="0">
              <a:lnSpc>
                <a:spcPct val="100000"/>
              </a:lnSpc>
              <a:spcBef>
                <a:spcPts val="0"/>
              </a:spcBef>
            </a:pPr>
            <a:r>
              <a:rPr lang="en-GB" dirty="0" smtClean="0">
                <a:solidFill>
                  <a:schemeClr val="dk1"/>
                </a:solidFill>
                <a:latin typeface="+mj-lt"/>
              </a:rPr>
              <a:t>Fractions</a:t>
            </a:r>
          </a:p>
          <a:p>
            <a:pPr marL="457200" lvl="0" indent="-457200" rtl="0">
              <a:lnSpc>
                <a:spcPct val="100000"/>
              </a:lnSpc>
              <a:spcBef>
                <a:spcPts val="0"/>
              </a:spcBef>
            </a:pPr>
            <a:endParaRPr lang="en-GB" dirty="0">
              <a:solidFill>
                <a:schemeClr val="dk1"/>
              </a:solidFill>
              <a:latin typeface="+mj-lt"/>
            </a:endParaRPr>
          </a:p>
          <a:p>
            <a:pPr marL="457200" lvl="0" indent="-457200" rtl="0">
              <a:lnSpc>
                <a:spcPct val="100000"/>
              </a:lnSpc>
              <a:spcBef>
                <a:spcPts val="0"/>
              </a:spcBef>
              <a:buNone/>
            </a:pPr>
            <a:r>
              <a:rPr lang="en-GB" u="sng" dirty="0">
                <a:solidFill>
                  <a:schemeClr val="dk1"/>
                </a:solidFill>
                <a:latin typeface="+mj-lt"/>
              </a:rPr>
              <a:t>Paper 2</a:t>
            </a:r>
          </a:p>
          <a:p>
            <a:pPr marL="457200" lvl="0" indent="-457200" rtl="0">
              <a:lnSpc>
                <a:spcPct val="100000"/>
              </a:lnSpc>
              <a:spcBef>
                <a:spcPts val="0"/>
              </a:spcBef>
            </a:pPr>
            <a:r>
              <a:rPr lang="en-GB" dirty="0">
                <a:solidFill>
                  <a:schemeClr val="dk1"/>
                </a:solidFill>
                <a:latin typeface="+mj-lt"/>
              </a:rPr>
              <a:t>solve problems and reason mathematically</a:t>
            </a:r>
          </a:p>
        </p:txBody>
      </p:sp>
      <p:pic>
        <p:nvPicPr>
          <p:cNvPr id="158" name="Shape 158"/>
          <p:cNvPicPr preferRelativeResize="0"/>
          <p:nvPr/>
        </p:nvPicPr>
        <p:blipFill>
          <a:blip r:embed="rId3">
            <a:alphaModFix/>
          </a:blip>
          <a:stretch>
            <a:fillRect/>
          </a:stretch>
        </p:blipFill>
        <p:spPr>
          <a:xfrm>
            <a:off x="3794475" y="3676775"/>
            <a:ext cx="3895025" cy="2468849"/>
          </a:xfrm>
          <a:prstGeom prst="rect">
            <a:avLst/>
          </a:prstGeom>
          <a:noFill/>
          <a:ln>
            <a:noFill/>
          </a:ln>
        </p:spPr>
      </p:pic>
      <p:sp>
        <p:nvSpPr>
          <p:cNvPr id="159" name="Shape 159"/>
          <p:cNvSpPr txBox="1"/>
          <p:nvPr/>
        </p:nvSpPr>
        <p:spPr>
          <a:xfrm>
            <a:off x="5029337" y="6223175"/>
            <a:ext cx="1425300" cy="491700"/>
          </a:xfrm>
          <a:prstGeom prst="rect">
            <a:avLst/>
          </a:prstGeom>
          <a:noFill/>
          <a:ln>
            <a:noFill/>
          </a:ln>
        </p:spPr>
        <p:txBody>
          <a:bodyPr lIns="91425" tIns="91425" rIns="91425" bIns="91425" anchor="t" anchorCtr="0">
            <a:noAutofit/>
          </a:bodyPr>
          <a:lstStyle/>
          <a:p>
            <a:pPr lvl="0" algn="ctr" rtl="0">
              <a:spcBef>
                <a:spcPts val="0"/>
              </a:spcBef>
              <a:buNone/>
            </a:pPr>
            <a:r>
              <a:rPr lang="en-GB" dirty="0">
                <a:latin typeface="+mn-lt"/>
              </a:rPr>
              <a:t>Paper 1</a:t>
            </a:r>
          </a:p>
        </p:txBody>
      </p:sp>
      <p:sp>
        <p:nvSpPr>
          <p:cNvPr id="160" name="Shape 160"/>
          <p:cNvSpPr txBox="1"/>
          <p:nvPr/>
        </p:nvSpPr>
        <p:spPr>
          <a:xfrm>
            <a:off x="9150862" y="6223175"/>
            <a:ext cx="1425300" cy="491700"/>
          </a:xfrm>
          <a:prstGeom prst="rect">
            <a:avLst/>
          </a:prstGeom>
          <a:noFill/>
          <a:ln>
            <a:noFill/>
          </a:ln>
        </p:spPr>
        <p:txBody>
          <a:bodyPr lIns="91425" tIns="91425" rIns="91425" bIns="91425" anchor="t" anchorCtr="0">
            <a:noAutofit/>
          </a:bodyPr>
          <a:lstStyle/>
          <a:p>
            <a:pPr lvl="0" algn="ctr" rtl="0">
              <a:spcBef>
                <a:spcPts val="0"/>
              </a:spcBef>
              <a:buNone/>
            </a:pPr>
            <a:r>
              <a:rPr lang="en-GB" dirty="0">
                <a:latin typeface="+mn-lt"/>
              </a:rPr>
              <a:t>Paper 2</a:t>
            </a:r>
          </a:p>
        </p:txBody>
      </p:sp>
      <p:pic>
        <p:nvPicPr>
          <p:cNvPr id="161" name="Shape 161"/>
          <p:cNvPicPr preferRelativeResize="0"/>
          <p:nvPr/>
        </p:nvPicPr>
        <p:blipFill>
          <a:blip r:embed="rId4">
            <a:alphaModFix/>
          </a:blip>
          <a:stretch>
            <a:fillRect/>
          </a:stretch>
        </p:blipFill>
        <p:spPr>
          <a:xfrm>
            <a:off x="7841901" y="3678700"/>
            <a:ext cx="3754571" cy="2392075"/>
          </a:xfrm>
          <a:prstGeom prst="rect">
            <a:avLst/>
          </a:prstGeom>
          <a:noFill/>
          <a:ln>
            <a:noFill/>
          </a:ln>
        </p:spPr>
      </p:pic>
      <p:sp>
        <p:nvSpPr>
          <p:cNvPr id="162" name="Shape 162"/>
          <p:cNvSpPr/>
          <p:nvPr/>
        </p:nvSpPr>
        <p:spPr>
          <a:xfrm>
            <a:off x="7847825" y="3718875"/>
            <a:ext cx="3633900" cy="2352000"/>
          </a:xfrm>
          <a:prstGeom prst="rect">
            <a:avLst/>
          </a:prstGeom>
          <a:no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7321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68" y="1128451"/>
            <a:ext cx="2947500" cy="46011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dirty="0">
                <a:solidFill>
                  <a:srgbClr val="FFFFFF"/>
                </a:solidFill>
                <a:latin typeface="+mj-lt"/>
                <a:ea typeface="Arial"/>
                <a:cs typeface="Arial"/>
                <a:sym typeface="Arial"/>
              </a:rPr>
              <a:t>Maths Examples</a:t>
            </a:r>
          </a:p>
          <a:p>
            <a:pPr marL="0" marR="0" lvl="0" indent="0" algn="l" rtl="0">
              <a:lnSpc>
                <a:spcPct val="90000"/>
              </a:lnSpc>
              <a:spcBef>
                <a:spcPts val="0"/>
              </a:spcBef>
              <a:buClr>
                <a:srgbClr val="FFFFFF"/>
              </a:buClr>
              <a:buSzPct val="25000"/>
              <a:buFont typeface="Arial"/>
              <a:buNone/>
            </a:pPr>
            <a:endParaRPr dirty="0">
              <a:latin typeface="+mj-lt"/>
            </a:endParaRPr>
          </a:p>
          <a:p>
            <a:pPr marL="0" marR="0" lvl="0" indent="0" algn="l" rtl="0">
              <a:lnSpc>
                <a:spcPct val="90000"/>
              </a:lnSpc>
              <a:spcBef>
                <a:spcPts val="0"/>
              </a:spcBef>
              <a:buClr>
                <a:srgbClr val="FFFFFF"/>
              </a:buClr>
              <a:buSzPct val="25000"/>
              <a:buFont typeface="Arial"/>
              <a:buNone/>
            </a:pPr>
            <a:endParaRPr dirty="0">
              <a:latin typeface="+mj-lt"/>
            </a:endParaRPr>
          </a:p>
        </p:txBody>
      </p:sp>
      <p:pic>
        <p:nvPicPr>
          <p:cNvPr id="168" name="Shape 168"/>
          <p:cNvPicPr preferRelativeResize="0"/>
          <p:nvPr/>
        </p:nvPicPr>
        <p:blipFill>
          <a:blip r:embed="rId3">
            <a:alphaModFix/>
          </a:blip>
          <a:stretch>
            <a:fillRect/>
          </a:stretch>
        </p:blipFill>
        <p:spPr>
          <a:xfrm>
            <a:off x="3551478" y="767050"/>
            <a:ext cx="4034921" cy="2616150"/>
          </a:xfrm>
          <a:prstGeom prst="rect">
            <a:avLst/>
          </a:prstGeom>
          <a:noFill/>
          <a:ln>
            <a:noFill/>
          </a:ln>
        </p:spPr>
      </p:pic>
      <p:pic>
        <p:nvPicPr>
          <p:cNvPr id="169" name="Shape 169"/>
          <p:cNvPicPr preferRelativeResize="0"/>
          <p:nvPr/>
        </p:nvPicPr>
        <p:blipFill>
          <a:blip r:embed="rId4">
            <a:alphaModFix/>
          </a:blip>
          <a:stretch>
            <a:fillRect/>
          </a:stretch>
        </p:blipFill>
        <p:spPr>
          <a:xfrm>
            <a:off x="3551501" y="3506850"/>
            <a:ext cx="4034873" cy="2616150"/>
          </a:xfrm>
          <a:prstGeom prst="rect">
            <a:avLst/>
          </a:prstGeom>
          <a:noFill/>
          <a:ln>
            <a:noFill/>
          </a:ln>
        </p:spPr>
      </p:pic>
      <p:pic>
        <p:nvPicPr>
          <p:cNvPr id="170" name="Shape 170"/>
          <p:cNvPicPr preferRelativeResize="0"/>
          <p:nvPr/>
        </p:nvPicPr>
        <p:blipFill>
          <a:blip r:embed="rId5">
            <a:alphaModFix/>
          </a:blip>
          <a:stretch>
            <a:fillRect/>
          </a:stretch>
        </p:blipFill>
        <p:spPr>
          <a:xfrm>
            <a:off x="7688100" y="3505898"/>
            <a:ext cx="4034925" cy="2594951"/>
          </a:xfrm>
          <a:prstGeom prst="rect">
            <a:avLst/>
          </a:prstGeom>
          <a:noFill/>
          <a:ln>
            <a:noFill/>
          </a:ln>
        </p:spPr>
      </p:pic>
      <p:pic>
        <p:nvPicPr>
          <p:cNvPr id="171" name="Shape 171"/>
          <p:cNvPicPr preferRelativeResize="0"/>
          <p:nvPr/>
        </p:nvPicPr>
        <p:blipFill>
          <a:blip r:embed="rId6">
            <a:alphaModFix/>
          </a:blip>
          <a:stretch>
            <a:fillRect/>
          </a:stretch>
        </p:blipFill>
        <p:spPr>
          <a:xfrm>
            <a:off x="7694075" y="768832"/>
            <a:ext cx="4034874" cy="2620468"/>
          </a:xfrm>
          <a:prstGeom prst="rect">
            <a:avLst/>
          </a:prstGeom>
          <a:noFill/>
          <a:ln>
            <a:noFill/>
          </a:ln>
        </p:spPr>
      </p:pic>
    </p:spTree>
    <p:extLst>
      <p:ext uri="{BB962C8B-B14F-4D97-AF65-F5344CB8AC3E}">
        <p14:creationId xmlns:p14="http://schemas.microsoft.com/office/powerpoint/2010/main" val="1565424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with an adult.</a:t>
            </a:r>
            <a:br>
              <a:rPr lang="en-GB" dirty="0" smtClean="0"/>
            </a:br>
            <a:r>
              <a:rPr lang="en-GB" dirty="0"/>
              <a:t/>
            </a:r>
            <a:br>
              <a:rPr lang="en-GB" dirty="0"/>
            </a:br>
            <a:r>
              <a:rPr lang="en-GB" dirty="0" smtClean="0"/>
              <a:t>The different styles of questions.</a:t>
            </a:r>
            <a:endParaRPr lang="en-GB" dirty="0"/>
          </a:p>
        </p:txBody>
      </p:sp>
      <p:sp>
        <p:nvSpPr>
          <p:cNvPr id="3" name="Text Placeholder 2"/>
          <p:cNvSpPr>
            <a:spLocks noGrp="1"/>
          </p:cNvSpPr>
          <p:nvPr>
            <p:ph type="body" idx="1"/>
          </p:nvPr>
        </p:nvSpPr>
        <p:spPr/>
        <p:txBody>
          <a:bodyPr/>
          <a:lstStyle/>
          <a:p>
            <a:r>
              <a:rPr lang="en-GB" dirty="0"/>
              <a:t>The following slides </a:t>
            </a:r>
            <a:r>
              <a:rPr lang="en-GB" dirty="0" smtClean="0"/>
              <a:t>show the different styles of questions you may like to try out when you read with your child.</a:t>
            </a:r>
            <a:endParaRPr lang="en-GB" dirty="0"/>
          </a:p>
        </p:txBody>
      </p:sp>
    </p:spTree>
    <p:extLst>
      <p:ext uri="{BB962C8B-B14F-4D97-AF65-F5344CB8AC3E}">
        <p14:creationId xmlns:p14="http://schemas.microsoft.com/office/powerpoint/2010/main" val="396969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dirty="0">
                <a:solidFill>
                  <a:srgbClr val="FFFFFF"/>
                </a:solidFill>
                <a:latin typeface="+mj-lt"/>
                <a:ea typeface="Arial"/>
                <a:cs typeface="Arial"/>
                <a:sym typeface="Arial"/>
              </a:rPr>
              <a:t>What we Assess</a:t>
            </a:r>
          </a:p>
        </p:txBody>
      </p:sp>
      <p:sp>
        <p:nvSpPr>
          <p:cNvPr id="100" name="Shape 100"/>
          <p:cNvSpPr txBox="1">
            <a:spLocks noGrp="1"/>
          </p:cNvSpPr>
          <p:nvPr>
            <p:ph type="body" idx="1"/>
          </p:nvPr>
        </p:nvSpPr>
        <p:spPr>
          <a:xfrm>
            <a:off x="3869267" y="864108"/>
            <a:ext cx="7315200" cy="5120639"/>
          </a:xfrm>
          <a:prstGeom prst="rect">
            <a:avLst/>
          </a:prstGeom>
          <a:noFill/>
          <a:ln>
            <a:noFill/>
          </a:ln>
        </p:spPr>
        <p:txBody>
          <a:bodyPr lIns="91425" tIns="45700" rIns="91425" bIns="45700" anchor="ctr" anchorCtr="0">
            <a:noAutofit/>
          </a:bodyPr>
          <a:lstStyle/>
          <a:p>
            <a:pPr marL="182880" marR="0" lvl="0" indent="-182880" algn="l" rtl="0">
              <a:lnSpc>
                <a:spcPct val="90000"/>
              </a:lnSpc>
              <a:spcBef>
                <a:spcPts val="0"/>
              </a:spcBef>
              <a:spcAft>
                <a:spcPts val="0"/>
              </a:spcAft>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English Reading </a:t>
            </a:r>
            <a:r>
              <a:rPr lang="en-GB" sz="1900" b="0" i="0" u="none" strike="noStrike" cap="none" dirty="0">
                <a:solidFill>
                  <a:srgbClr val="595959"/>
                </a:solidFill>
                <a:latin typeface="+mj-lt"/>
                <a:ea typeface="Arial"/>
                <a:cs typeface="Arial"/>
                <a:sym typeface="Arial"/>
              </a:rPr>
              <a:t>is assessed using two comprehension tests which have slightly different formats. We also take into account conversations from when we listen to your child read their reading book and </a:t>
            </a:r>
            <a:r>
              <a:rPr lang="en-GB" sz="1900" b="0" i="0" u="none" strike="noStrike" cap="none" dirty="0" smtClean="0">
                <a:solidFill>
                  <a:srgbClr val="595959"/>
                </a:solidFill>
                <a:latin typeface="+mj-lt"/>
                <a:ea typeface="Arial"/>
                <a:cs typeface="Arial"/>
                <a:sym typeface="Arial"/>
              </a:rPr>
              <a:t>during ‘</a:t>
            </a:r>
            <a:r>
              <a:rPr lang="en-GB" sz="1900" b="0" i="0" u="none" strike="noStrike" cap="none" dirty="0">
                <a:solidFill>
                  <a:srgbClr val="595959"/>
                </a:solidFill>
                <a:latin typeface="+mj-lt"/>
                <a:ea typeface="Arial"/>
                <a:cs typeface="Arial"/>
                <a:sym typeface="Arial"/>
              </a:rPr>
              <a:t>Active Reading’ </a:t>
            </a:r>
            <a:r>
              <a:rPr lang="en-GB" sz="1900" b="0" i="0" u="none" strike="noStrike" cap="none" dirty="0" smtClean="0">
                <a:solidFill>
                  <a:srgbClr val="595959"/>
                </a:solidFill>
                <a:latin typeface="+mj-lt"/>
                <a:ea typeface="Arial"/>
                <a:cs typeface="Arial"/>
                <a:sym typeface="Arial"/>
              </a:rPr>
              <a:t>group sessions.</a:t>
            </a:r>
            <a:endParaRPr lang="en-GB" sz="1900" b="0" i="0" u="none" strike="noStrike" cap="none" dirty="0">
              <a:solidFill>
                <a:srgbClr val="595959"/>
              </a:solidFill>
              <a:latin typeface="+mj-lt"/>
              <a:ea typeface="Arial"/>
              <a:cs typeface="Arial"/>
              <a:sym typeface="Arial"/>
            </a:endParaRPr>
          </a:p>
          <a:p>
            <a:pPr marL="182880" marR="0" lvl="0" indent="-182880" algn="l" rtl="0">
              <a:lnSpc>
                <a:spcPct val="90000"/>
              </a:lnSpc>
              <a:spcBef>
                <a:spcPts val="1200"/>
              </a:spcBef>
              <a:spcAft>
                <a:spcPts val="0"/>
              </a:spcAft>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English, Grammar, Punctuation and Spelling </a:t>
            </a:r>
            <a:r>
              <a:rPr lang="en-GB" sz="1900" b="0" i="0" u="none" strike="noStrike" cap="none" dirty="0">
                <a:solidFill>
                  <a:srgbClr val="595959"/>
                </a:solidFill>
                <a:latin typeface="+mj-lt"/>
                <a:ea typeface="Arial"/>
                <a:cs typeface="Arial"/>
                <a:sym typeface="Arial"/>
              </a:rPr>
              <a:t>is assessed using the National Curriculum Test.</a:t>
            </a:r>
          </a:p>
          <a:p>
            <a:pPr marL="182880" marR="0" lvl="0" indent="-182880" algn="l" rtl="0">
              <a:lnSpc>
                <a:spcPct val="90000"/>
              </a:lnSpc>
              <a:spcBef>
                <a:spcPts val="1200"/>
              </a:spcBef>
              <a:spcAft>
                <a:spcPts val="0"/>
              </a:spcAft>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English Writing </a:t>
            </a:r>
            <a:r>
              <a:rPr lang="en-GB" sz="1900" b="0" i="0" u="none" strike="noStrike" cap="none" dirty="0">
                <a:solidFill>
                  <a:srgbClr val="595959"/>
                </a:solidFill>
                <a:latin typeface="+mj-lt"/>
                <a:ea typeface="Arial"/>
                <a:cs typeface="Arial"/>
                <a:sym typeface="Arial"/>
              </a:rPr>
              <a:t>is assessed using a range of children’s independent </a:t>
            </a:r>
            <a:r>
              <a:rPr lang="en-GB" sz="1900" b="0" i="0" u="none" strike="noStrike" cap="none" dirty="0" smtClean="0">
                <a:solidFill>
                  <a:srgbClr val="595959"/>
                </a:solidFill>
                <a:latin typeface="+mj-lt"/>
                <a:ea typeface="Arial"/>
                <a:cs typeface="Arial"/>
                <a:sym typeface="Arial"/>
              </a:rPr>
              <a:t>work produced during the Spring and Summer term.</a:t>
            </a:r>
            <a:endParaRPr lang="en-GB" sz="1900" b="0" i="0" u="none" strike="noStrike" cap="none" dirty="0">
              <a:solidFill>
                <a:srgbClr val="595959"/>
              </a:solidFill>
              <a:latin typeface="+mj-lt"/>
              <a:ea typeface="Arial"/>
              <a:cs typeface="Arial"/>
              <a:sym typeface="Arial"/>
            </a:endParaRPr>
          </a:p>
          <a:p>
            <a:pPr marL="182880" marR="0" lvl="0" indent="-182880" algn="l" rtl="0">
              <a:lnSpc>
                <a:spcPct val="90000"/>
              </a:lnSpc>
              <a:spcBef>
                <a:spcPts val="1200"/>
              </a:spcBef>
              <a:spcAft>
                <a:spcPts val="0"/>
              </a:spcAft>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Maths </a:t>
            </a:r>
            <a:r>
              <a:rPr lang="en-GB" sz="1900" b="0" i="0" u="none" strike="noStrike" cap="none" dirty="0">
                <a:solidFill>
                  <a:srgbClr val="595959"/>
                </a:solidFill>
                <a:latin typeface="+mj-lt"/>
                <a:ea typeface="Arial"/>
                <a:cs typeface="Arial"/>
                <a:sym typeface="Arial"/>
              </a:rPr>
              <a:t>is assessed against the National Curriculum Objectives using examples from Maths tests throughout the year and pupils’ work in their maths books. </a:t>
            </a:r>
          </a:p>
          <a:p>
            <a:pPr marL="182880" marR="0" lvl="0" indent="-182880" algn="l" rtl="0">
              <a:lnSpc>
                <a:spcPct val="90000"/>
              </a:lnSpc>
              <a:spcBef>
                <a:spcPts val="1200"/>
              </a:spcBef>
              <a:spcAft>
                <a:spcPts val="0"/>
              </a:spcAft>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Science </a:t>
            </a:r>
            <a:r>
              <a:rPr lang="en-GB" sz="1900" b="0" i="0" u="none" strike="noStrike" cap="none" dirty="0">
                <a:solidFill>
                  <a:srgbClr val="595959"/>
                </a:solidFill>
                <a:latin typeface="+mj-lt"/>
                <a:ea typeface="Arial"/>
                <a:cs typeface="Arial"/>
                <a:sym typeface="Arial"/>
              </a:rPr>
              <a:t>is assessed using conversations and work from Science lessons.</a:t>
            </a:r>
          </a:p>
          <a:p>
            <a:pPr marL="182880" marR="0" lvl="0" indent="-182880" algn="l" rtl="0">
              <a:lnSpc>
                <a:spcPct val="90000"/>
              </a:lnSpc>
              <a:spcBef>
                <a:spcPts val="1200"/>
              </a:spcBef>
              <a:buClr>
                <a:schemeClr val="accent1"/>
              </a:buClr>
              <a:buSzPct val="100000"/>
              <a:buFont typeface="Noto Sans Symbols"/>
              <a:buChar char="⚫"/>
            </a:pPr>
            <a:r>
              <a:rPr lang="en-GB" sz="1900" b="1" i="0" u="none" strike="noStrike" cap="none" dirty="0">
                <a:solidFill>
                  <a:srgbClr val="595959"/>
                </a:solidFill>
                <a:latin typeface="+mj-lt"/>
                <a:ea typeface="Arial"/>
                <a:cs typeface="Arial"/>
                <a:sym typeface="Arial"/>
              </a:rPr>
              <a:t>Phonics </a:t>
            </a:r>
            <a:r>
              <a:rPr lang="en-GB" sz="1900" b="0" i="0" u="none" strike="noStrike" cap="none" dirty="0">
                <a:solidFill>
                  <a:srgbClr val="595959"/>
                </a:solidFill>
                <a:latin typeface="+mj-lt"/>
                <a:ea typeface="Arial"/>
                <a:cs typeface="Arial"/>
                <a:sym typeface="Arial"/>
              </a:rPr>
              <a:t>if your child did not pass this test in Year </a:t>
            </a:r>
            <a:r>
              <a:rPr lang="en-GB" sz="1900" b="0" i="0" u="none" strike="noStrike" cap="none" dirty="0" smtClean="0">
                <a:solidFill>
                  <a:srgbClr val="595959"/>
                </a:solidFill>
                <a:latin typeface="+mj-lt"/>
                <a:ea typeface="Arial"/>
                <a:cs typeface="Arial"/>
                <a:sym typeface="Arial"/>
              </a:rPr>
              <a:t>1 (please see slide on phonics screening check below).</a:t>
            </a:r>
            <a:endParaRPr lang="en-GB" sz="1900" b="0" i="0" u="none" strike="noStrike" cap="none" dirty="0">
              <a:solidFill>
                <a:srgbClr val="595959"/>
              </a:solidFill>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946" y="230187"/>
            <a:ext cx="7208838" cy="2998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3228974"/>
            <a:ext cx="6261389" cy="34567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WordArt 4"/>
          <p:cNvSpPr>
            <a:spLocks noChangeArrowheads="1" noChangeShapeType="1" noTextEdit="1"/>
          </p:cNvSpPr>
          <p:nvPr/>
        </p:nvSpPr>
        <p:spPr bwMode="auto">
          <a:xfrm>
            <a:off x="106940" y="1000559"/>
            <a:ext cx="3282805" cy="1684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Inference</a:t>
            </a:r>
          </a:p>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Questions</a:t>
            </a:r>
            <a:endParaRPr lang="en-GB" sz="3600" b="1" kern="10" spc="720" dirty="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endParaRPr>
          </a:p>
        </p:txBody>
      </p:sp>
    </p:spTree>
    <p:extLst>
      <p:ext uri="{BB962C8B-B14F-4D97-AF65-F5344CB8AC3E}">
        <p14:creationId xmlns:p14="http://schemas.microsoft.com/office/powerpoint/2010/main" val="284584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673" y="61770"/>
            <a:ext cx="7658100" cy="36496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460" y="3607089"/>
            <a:ext cx="7248525" cy="3130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WordArt 4"/>
          <p:cNvSpPr>
            <a:spLocks noChangeArrowheads="1" noChangeShapeType="1" noTextEdit="1"/>
          </p:cNvSpPr>
          <p:nvPr/>
        </p:nvSpPr>
        <p:spPr bwMode="auto">
          <a:xfrm>
            <a:off x="209119" y="1154834"/>
            <a:ext cx="3143682" cy="1684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Prediction</a:t>
            </a:r>
          </a:p>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Questions</a:t>
            </a:r>
            <a:endParaRPr lang="en-GB" sz="3600" b="1" kern="10" spc="720" dirty="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endParaRPr>
          </a:p>
        </p:txBody>
      </p:sp>
    </p:spTree>
    <p:extLst>
      <p:ext uri="{BB962C8B-B14F-4D97-AF65-F5344CB8AC3E}">
        <p14:creationId xmlns:p14="http://schemas.microsoft.com/office/powerpoint/2010/main" val="27769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879" y="92869"/>
            <a:ext cx="7002462" cy="318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2463"/>
            <a:ext cx="4146550" cy="20177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192463"/>
            <a:ext cx="5494337" cy="3422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WordArt 5"/>
          <p:cNvSpPr>
            <a:spLocks noChangeArrowheads="1" noChangeShapeType="1" noTextEdit="1"/>
          </p:cNvSpPr>
          <p:nvPr/>
        </p:nvSpPr>
        <p:spPr bwMode="auto">
          <a:xfrm>
            <a:off x="139846" y="1074593"/>
            <a:ext cx="3194482" cy="1684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72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Retrieval</a:t>
            </a:r>
          </a:p>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Questions</a:t>
            </a:r>
            <a:endParaRPr lang="en-GB" sz="3600" b="1" kern="10" spc="720" dirty="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endParaRPr>
          </a:p>
        </p:txBody>
      </p:sp>
    </p:spTree>
    <p:extLst>
      <p:ext uri="{BB962C8B-B14F-4D97-AF65-F5344CB8AC3E}">
        <p14:creationId xmlns:p14="http://schemas.microsoft.com/office/powerpoint/2010/main" val="320514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061" y="247793"/>
            <a:ext cx="8158050" cy="35054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971" y="3753283"/>
            <a:ext cx="6469063" cy="2586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WordArt 4"/>
          <p:cNvSpPr>
            <a:spLocks noChangeArrowheads="1" noChangeShapeType="1" noTextEdit="1"/>
          </p:cNvSpPr>
          <p:nvPr/>
        </p:nvSpPr>
        <p:spPr bwMode="auto">
          <a:xfrm>
            <a:off x="208541" y="1627043"/>
            <a:ext cx="3033424" cy="1684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Vocabulary</a:t>
            </a:r>
          </a:p>
          <a:p>
            <a:pPr algn="ctr" rtl="0">
              <a:buNone/>
            </a:pPr>
            <a:r>
              <a:rPr lang="en-GB" sz="3600" b="1" kern="10" spc="720" dirty="0" smtClean="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Questions</a:t>
            </a:r>
            <a:endParaRPr lang="en-GB" sz="3600" b="1" kern="10" spc="720" dirty="0">
              <a:ln w="9017" algn="ctr">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endParaRPr>
          </a:p>
        </p:txBody>
      </p:sp>
    </p:spTree>
    <p:extLst>
      <p:ext uri="{BB962C8B-B14F-4D97-AF65-F5344CB8AC3E}">
        <p14:creationId xmlns:p14="http://schemas.microsoft.com/office/powerpoint/2010/main" val="115667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51" y="0"/>
            <a:ext cx="6299778" cy="3029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442" y="3029527"/>
            <a:ext cx="7013575" cy="668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42" y="3618056"/>
            <a:ext cx="5629996" cy="31240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WordArt 5"/>
          <p:cNvSpPr>
            <a:spLocks noChangeArrowheads="1" noChangeShapeType="1" noTextEdit="1"/>
          </p:cNvSpPr>
          <p:nvPr/>
        </p:nvSpPr>
        <p:spPr bwMode="auto">
          <a:xfrm>
            <a:off x="241446" y="925225"/>
            <a:ext cx="3000518" cy="1684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720" dirty="0" smtClean="0">
                <a:ln w="9017">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Sequence</a:t>
            </a:r>
          </a:p>
          <a:p>
            <a:pPr algn="ctr" rtl="0">
              <a:buNone/>
            </a:pPr>
            <a:r>
              <a:rPr lang="en-GB" sz="3600" b="1" kern="10" spc="720" dirty="0" smtClean="0">
                <a:ln w="9017">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rPr>
              <a:t>Questions</a:t>
            </a:r>
            <a:endParaRPr lang="en-GB" sz="3600" b="1" kern="10" spc="720" dirty="0">
              <a:ln w="9017">
                <a:solidFill>
                  <a:srgbClr val="8064A2"/>
                </a:solidFill>
                <a:round/>
                <a:headEnd/>
                <a:tailEnd/>
              </a:ln>
              <a:gradFill rotWithShape="0">
                <a:gsLst>
                  <a:gs pos="0">
                    <a:srgbClr val="8064A2">
                      <a:gamma/>
                      <a:shade val="71373"/>
                      <a:invGamma/>
                    </a:srgbClr>
                  </a:gs>
                  <a:gs pos="50000">
                    <a:srgbClr val="8064A2"/>
                  </a:gs>
                  <a:gs pos="100000">
                    <a:srgbClr val="8064A2">
                      <a:gamma/>
                      <a:shade val="71373"/>
                      <a:invGamma/>
                    </a:srgbClr>
                  </a:gs>
                </a:gsLst>
                <a:lin ang="5400000" scaled="1"/>
              </a:gradFill>
              <a:effectLst/>
              <a:latin typeface="SassoonPrimaryInfant" pitchFamily="2" charset="0"/>
            </a:endParaRPr>
          </a:p>
        </p:txBody>
      </p:sp>
    </p:spTree>
    <p:extLst>
      <p:ext uri="{BB962C8B-B14F-4D97-AF65-F5344CB8AC3E}">
        <p14:creationId xmlns:p14="http://schemas.microsoft.com/office/powerpoint/2010/main" val="181045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28600" y="2240923"/>
            <a:ext cx="2952481" cy="16817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GB" sz="3000" b="0" i="0" u="none" strike="noStrike" cap="none" dirty="0">
                <a:solidFill>
                  <a:schemeClr val="lt1"/>
                </a:solidFill>
                <a:latin typeface="+mj-lt"/>
                <a:ea typeface="Arial"/>
                <a:cs typeface="Arial"/>
                <a:sym typeface="Arial"/>
              </a:rPr>
              <a:t>The National Curriculum Tests</a:t>
            </a:r>
          </a:p>
        </p:txBody>
      </p:sp>
      <p:sp>
        <p:nvSpPr>
          <p:cNvPr id="118" name="Shape 118"/>
          <p:cNvSpPr txBox="1">
            <a:spLocks noGrp="1"/>
          </p:cNvSpPr>
          <p:nvPr>
            <p:ph type="body" idx="1"/>
          </p:nvPr>
        </p:nvSpPr>
        <p:spPr>
          <a:xfrm>
            <a:off x="3886199" y="1159573"/>
            <a:ext cx="7315200" cy="2162700"/>
          </a:xfrm>
          <a:prstGeom prst="rect">
            <a:avLst/>
          </a:prstGeom>
          <a:noFill/>
          <a:ln>
            <a:noFill/>
          </a:ln>
        </p:spPr>
        <p:txBody>
          <a:bodyPr lIns="91425" tIns="45700" rIns="91425" bIns="45700" anchor="ctr" anchorCtr="0">
            <a:noAutofit/>
          </a:bodyPr>
          <a:lstStyle/>
          <a:p>
            <a:pPr marL="457200" marR="0" lvl="0" indent="-457200" algn="l" rtl="0">
              <a:lnSpc>
                <a:spcPct val="90000"/>
              </a:lnSpc>
              <a:spcBef>
                <a:spcPts val="0"/>
              </a:spcBef>
              <a:buChar char="●"/>
            </a:pPr>
            <a:r>
              <a:rPr lang="en-GB" sz="2800" dirty="0" smtClean="0">
                <a:latin typeface="+mj-lt"/>
              </a:rPr>
              <a:t>Will </a:t>
            </a:r>
            <a:r>
              <a:rPr lang="en-GB" sz="2800" dirty="0">
                <a:latin typeface="+mj-lt"/>
              </a:rPr>
              <a:t>take place </a:t>
            </a:r>
            <a:r>
              <a:rPr lang="en-GB" sz="2800" dirty="0" smtClean="0">
                <a:latin typeface="+mj-lt"/>
              </a:rPr>
              <a:t>during May</a:t>
            </a:r>
            <a:r>
              <a:rPr lang="en-GB" sz="2800" dirty="0">
                <a:latin typeface="+mj-lt"/>
              </a:rPr>
              <a:t>.</a:t>
            </a:r>
          </a:p>
          <a:p>
            <a:pPr marL="457200" marR="0" lvl="0" indent="-457200" algn="l" rtl="0">
              <a:lnSpc>
                <a:spcPct val="90000"/>
              </a:lnSpc>
              <a:spcBef>
                <a:spcPts val="0"/>
              </a:spcBef>
              <a:buChar char="●"/>
            </a:pPr>
            <a:r>
              <a:rPr lang="en-GB" sz="2800">
                <a:latin typeface="+mj-lt"/>
              </a:rPr>
              <a:t>C</a:t>
            </a:r>
            <a:r>
              <a:rPr lang="en-GB" sz="2800" smtClean="0">
                <a:latin typeface="+mj-lt"/>
              </a:rPr>
              <a:t>onducted </a:t>
            </a:r>
            <a:r>
              <a:rPr lang="en-GB" sz="2800" dirty="0">
                <a:latin typeface="+mj-lt"/>
              </a:rPr>
              <a:t>in small groups in the classroom.</a:t>
            </a:r>
          </a:p>
          <a:p>
            <a:pPr marL="457200" marR="0" lvl="0" indent="-457200" algn="l" rtl="0">
              <a:lnSpc>
                <a:spcPct val="90000"/>
              </a:lnSpc>
              <a:spcBef>
                <a:spcPts val="0"/>
              </a:spcBef>
              <a:buChar char="●"/>
            </a:pPr>
            <a:r>
              <a:rPr lang="en-GB" sz="2800" dirty="0">
                <a:latin typeface="+mj-lt"/>
              </a:rPr>
              <a:t>Some children will work with adults in a 1:1 environment to help them to achieve their best.</a:t>
            </a:r>
          </a:p>
        </p:txBody>
      </p:sp>
      <p:pic>
        <p:nvPicPr>
          <p:cNvPr id="119" name="Shape 119"/>
          <p:cNvPicPr preferRelativeResize="0"/>
          <p:nvPr/>
        </p:nvPicPr>
        <p:blipFill>
          <a:blip r:embed="rId3">
            <a:alphaModFix/>
          </a:blip>
          <a:stretch>
            <a:fillRect/>
          </a:stretch>
        </p:blipFill>
        <p:spPr>
          <a:xfrm>
            <a:off x="8503919" y="3322273"/>
            <a:ext cx="2697479" cy="27752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 SATs </a:t>
            </a:r>
            <a:br>
              <a:rPr lang="en-GB" dirty="0" smtClean="0"/>
            </a:br>
            <a:r>
              <a:rPr lang="en-GB" dirty="0" smtClean="0"/>
              <a:t>All you need to know </a:t>
            </a:r>
            <a:endParaRPr lang="en-GB" dirty="0"/>
          </a:p>
        </p:txBody>
      </p:sp>
      <p:pic>
        <p:nvPicPr>
          <p:cNvPr id="1026" name="Picture 2" descr="Image result for you tube symb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387" y="1948944"/>
            <a:ext cx="4244976" cy="29509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6313" y="5061527"/>
            <a:ext cx="6894341" cy="707886"/>
          </a:xfrm>
          <a:prstGeom prst="rect">
            <a:avLst/>
          </a:prstGeom>
        </p:spPr>
        <p:txBody>
          <a:bodyPr wrap="square">
            <a:spAutoFit/>
          </a:bodyPr>
          <a:lstStyle/>
          <a:p>
            <a:r>
              <a:rPr lang="en-GB" sz="4000" dirty="0"/>
              <a:t>https://youtu.be/dVlrdqh_J6Y</a:t>
            </a:r>
          </a:p>
        </p:txBody>
      </p:sp>
    </p:spTree>
    <p:extLst>
      <p:ext uri="{BB962C8B-B14F-4D97-AF65-F5344CB8AC3E}">
        <p14:creationId xmlns:p14="http://schemas.microsoft.com/office/powerpoint/2010/main" val="291800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926" t="19664" r="39984" b="16092"/>
          <a:stretch/>
        </p:blipFill>
        <p:spPr>
          <a:xfrm>
            <a:off x="1560945" y="163032"/>
            <a:ext cx="10206182" cy="6694968"/>
          </a:xfrm>
          <a:prstGeom prst="rect">
            <a:avLst/>
          </a:prstGeom>
        </p:spPr>
      </p:pic>
    </p:spTree>
    <p:extLst>
      <p:ext uri="{BB962C8B-B14F-4D97-AF65-F5344CB8AC3E}">
        <p14:creationId xmlns:p14="http://schemas.microsoft.com/office/powerpoint/2010/main" val="26023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456" t="19379" r="32405" b="17004"/>
          <a:stretch/>
        </p:blipFill>
        <p:spPr>
          <a:xfrm>
            <a:off x="1562555" y="211755"/>
            <a:ext cx="10189892" cy="6381550"/>
          </a:xfrm>
          <a:prstGeom prst="rect">
            <a:avLst/>
          </a:prstGeom>
        </p:spPr>
      </p:pic>
    </p:spTree>
    <p:extLst>
      <p:ext uri="{BB962C8B-B14F-4D97-AF65-F5344CB8AC3E}">
        <p14:creationId xmlns:p14="http://schemas.microsoft.com/office/powerpoint/2010/main" val="175237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735" t="19285" r="30885" b="11174"/>
          <a:stretch/>
        </p:blipFill>
        <p:spPr>
          <a:xfrm>
            <a:off x="2127183" y="269506"/>
            <a:ext cx="9634889" cy="6455865"/>
          </a:xfrm>
          <a:prstGeom prst="rect">
            <a:avLst/>
          </a:prstGeom>
        </p:spPr>
      </p:pic>
    </p:spTree>
    <p:extLst>
      <p:ext uri="{BB962C8B-B14F-4D97-AF65-F5344CB8AC3E}">
        <p14:creationId xmlns:p14="http://schemas.microsoft.com/office/powerpoint/2010/main" val="154408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PROGRESS</a:t>
            </a:r>
            <a:endParaRPr lang="en-GB"/>
          </a:p>
        </p:txBody>
      </p:sp>
      <p:sp>
        <p:nvSpPr>
          <p:cNvPr id="3" name="Text Placeholder 2"/>
          <p:cNvSpPr>
            <a:spLocks noGrp="1"/>
          </p:cNvSpPr>
          <p:nvPr>
            <p:ph type="body" idx="1"/>
          </p:nvPr>
        </p:nvSpPr>
        <p:spPr/>
        <p:txBody>
          <a:bodyPr/>
          <a:lstStyle/>
          <a:p>
            <a:r>
              <a:rPr lang="en-GB" sz="1800" dirty="0" smtClean="0"/>
              <a:t>Each year, your child’s progress will be carefully tracked.</a:t>
            </a:r>
          </a:p>
          <a:p>
            <a:r>
              <a:rPr lang="en-GB" sz="1800" dirty="0" smtClean="0"/>
              <a:t>Parents are given information about their child’s progress through Workshares, end of term target reports in December and March, parents / teacher consultations in October and March, </a:t>
            </a:r>
            <a:r>
              <a:rPr lang="en-GB" sz="1800" dirty="0"/>
              <a:t>One Plan meetings for SEND </a:t>
            </a:r>
            <a:r>
              <a:rPr lang="en-GB" sz="1800" dirty="0" smtClean="0"/>
              <a:t>pupils and a final </a:t>
            </a:r>
            <a:r>
              <a:rPr lang="en-GB" sz="1800" dirty="0"/>
              <a:t>end of year report in </a:t>
            </a:r>
            <a:r>
              <a:rPr lang="en-GB" sz="1800" dirty="0" smtClean="0"/>
              <a:t>July.</a:t>
            </a:r>
          </a:p>
          <a:p>
            <a:r>
              <a:rPr lang="en-GB" sz="1800" dirty="0"/>
              <a:t> </a:t>
            </a:r>
            <a:r>
              <a:rPr lang="en-GB" sz="1800" b="1" dirty="0" smtClean="0"/>
              <a:t>Expected progress:</a:t>
            </a:r>
            <a:endParaRPr lang="en-GB" sz="1800" dirty="0" smtClean="0"/>
          </a:p>
          <a:p>
            <a:pPr>
              <a:buFont typeface="Wingdings" panose="05000000000000000000" pitchFamily="2" charset="2"/>
              <a:buChar char="Ø"/>
            </a:pPr>
            <a:r>
              <a:rPr lang="en-GB" sz="1800" dirty="0"/>
              <a:t> </a:t>
            </a:r>
            <a:r>
              <a:rPr lang="en-GB" sz="1800" dirty="0" smtClean="0"/>
              <a:t>Developing in Y1 to developing in Y2</a:t>
            </a:r>
          </a:p>
          <a:p>
            <a:pPr>
              <a:buFont typeface="Wingdings" panose="05000000000000000000" pitchFamily="2" charset="2"/>
              <a:buChar char="Ø"/>
            </a:pPr>
            <a:r>
              <a:rPr lang="en-GB" sz="1800" dirty="0" smtClean="0"/>
              <a:t>Secure in Y1 to secure in Y2</a:t>
            </a:r>
          </a:p>
          <a:p>
            <a:r>
              <a:rPr lang="en-GB" sz="1800" dirty="0"/>
              <a:t> </a:t>
            </a:r>
            <a:r>
              <a:rPr lang="en-GB" sz="1800" b="1" dirty="0" smtClean="0"/>
              <a:t>More than expected </a:t>
            </a:r>
            <a:r>
              <a:rPr lang="en-GB" sz="1800" b="1" dirty="0"/>
              <a:t>progress:</a:t>
            </a:r>
          </a:p>
          <a:p>
            <a:pPr>
              <a:buFont typeface="Wingdings" panose="05000000000000000000" pitchFamily="2" charset="2"/>
              <a:buChar char="Ø"/>
            </a:pPr>
            <a:r>
              <a:rPr lang="en-GB" sz="1800" dirty="0"/>
              <a:t> Developing in Y1 to </a:t>
            </a:r>
            <a:r>
              <a:rPr lang="en-GB" sz="1800" dirty="0" smtClean="0"/>
              <a:t>secure </a:t>
            </a:r>
            <a:r>
              <a:rPr lang="en-GB" sz="1800" dirty="0"/>
              <a:t>in Y2</a:t>
            </a:r>
          </a:p>
          <a:p>
            <a:pPr>
              <a:buFont typeface="Wingdings" panose="05000000000000000000" pitchFamily="2" charset="2"/>
              <a:buChar char="Ø"/>
            </a:pPr>
            <a:r>
              <a:rPr lang="en-GB" sz="1800" dirty="0"/>
              <a:t>Secure in Y1 to </a:t>
            </a:r>
            <a:r>
              <a:rPr lang="en-GB" sz="1800" dirty="0" smtClean="0"/>
              <a:t>greater depth </a:t>
            </a:r>
            <a:r>
              <a:rPr lang="en-GB" sz="1800" dirty="0"/>
              <a:t>in Y2</a:t>
            </a:r>
          </a:p>
          <a:p>
            <a:pPr>
              <a:buFont typeface="Wingdings" panose="05000000000000000000" pitchFamily="2" charset="2"/>
              <a:buChar char="§"/>
            </a:pPr>
            <a:endParaRPr lang="en-GB" sz="1800" dirty="0" smtClean="0"/>
          </a:p>
          <a:p>
            <a:endParaRPr lang="en-GB" sz="1800" dirty="0" smtClean="0"/>
          </a:p>
        </p:txBody>
      </p:sp>
    </p:spTree>
    <p:extLst>
      <p:ext uri="{BB962C8B-B14F-4D97-AF65-F5344CB8AC3E}">
        <p14:creationId xmlns:p14="http://schemas.microsoft.com/office/powerpoint/2010/main" val="255964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252918" y="1123838"/>
            <a:ext cx="2947483" cy="46011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Arial"/>
              <a:buNone/>
            </a:pPr>
            <a:r>
              <a:rPr lang="en-GB" sz="3000" b="0" i="0" u="none" strike="noStrike" cap="none">
                <a:solidFill>
                  <a:srgbClr val="FFFFFF"/>
                </a:solidFill>
                <a:latin typeface="+mj-lt"/>
                <a:ea typeface="Arial"/>
                <a:cs typeface="Arial"/>
                <a:sym typeface="Arial"/>
              </a:rPr>
              <a:t>Questions?</a:t>
            </a:r>
          </a:p>
        </p:txBody>
      </p:sp>
      <p:pic>
        <p:nvPicPr>
          <p:cNvPr id="177" name="Shape 177"/>
          <p:cNvPicPr preferRelativeResize="0"/>
          <p:nvPr/>
        </p:nvPicPr>
        <p:blipFill rotWithShape="1">
          <a:blip r:embed="rId3">
            <a:alphaModFix/>
          </a:blip>
          <a:srcRect l="2903" t="3232" r="3446" b="3873"/>
          <a:stretch/>
        </p:blipFill>
        <p:spPr>
          <a:xfrm>
            <a:off x="4138100" y="760601"/>
            <a:ext cx="4871429" cy="4679150"/>
          </a:xfrm>
          <a:prstGeom prst="rect">
            <a:avLst/>
          </a:prstGeom>
          <a:noFill/>
          <a:ln>
            <a:noFill/>
          </a:ln>
        </p:spPr>
      </p:pic>
      <p:sp>
        <p:nvSpPr>
          <p:cNvPr id="178" name="Shape 178"/>
          <p:cNvSpPr txBox="1">
            <a:spLocks noGrp="1"/>
          </p:cNvSpPr>
          <p:nvPr>
            <p:ph type="body" idx="1"/>
          </p:nvPr>
        </p:nvSpPr>
        <p:spPr>
          <a:xfrm>
            <a:off x="3869275" y="5439750"/>
            <a:ext cx="7642800" cy="6165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Noto Sans Symbols"/>
              <a:buNone/>
            </a:pPr>
            <a:endParaRPr dirty="0">
              <a:latin typeface="+mj-lt"/>
            </a:endParaRPr>
          </a:p>
          <a:p>
            <a:pPr marL="0" marR="0" lvl="0" indent="0" algn="r" rtl="0">
              <a:lnSpc>
                <a:spcPct val="90000"/>
              </a:lnSpc>
              <a:spcBef>
                <a:spcPts val="0"/>
              </a:spcBef>
              <a:buClr>
                <a:schemeClr val="accent1"/>
              </a:buClr>
              <a:buSzPct val="25000"/>
              <a:buFont typeface="Noto Sans Symbols"/>
              <a:buNone/>
            </a:pPr>
            <a:r>
              <a:rPr lang="en-GB" sz="2200" dirty="0">
                <a:latin typeface="+mj-lt"/>
              </a:rPr>
              <a:t>Thank you for coming &amp; for all of your support at home!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ustom 3">
      <a:majorFont>
        <a:latin typeface="SassoonCRInfant"/>
        <a:ea typeface=""/>
        <a:cs typeface=""/>
      </a:majorFont>
      <a:minorFont>
        <a:latin typeface="SassoonCRInf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1410</Words>
  <Application>Microsoft Office PowerPoint</Application>
  <PresentationFormat>Widescreen</PresentationFormat>
  <Paragraphs>122</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Noto Sans Symbols</vt:lpstr>
      <vt:lpstr>SassoonCRInfant</vt:lpstr>
      <vt:lpstr>SassoonPrimaryInfant</vt:lpstr>
      <vt:lpstr>Wingdings</vt:lpstr>
      <vt:lpstr>Frame</vt:lpstr>
      <vt:lpstr>Assessment  in Year 2</vt:lpstr>
      <vt:lpstr>What we Assess</vt:lpstr>
      <vt:lpstr>The National Curriculum Tests</vt:lpstr>
      <vt:lpstr>Year 2 SATs  All you need to know </vt:lpstr>
      <vt:lpstr>PowerPoint Presentation</vt:lpstr>
      <vt:lpstr>PowerPoint Presentation</vt:lpstr>
      <vt:lpstr>PowerPoint Presentation</vt:lpstr>
      <vt:lpstr>PROGRESS</vt:lpstr>
      <vt:lpstr>Questions?</vt:lpstr>
      <vt:lpstr>Additional information</vt:lpstr>
      <vt:lpstr>The Phonics Screening Check</vt:lpstr>
      <vt:lpstr>How to help with Reading</vt:lpstr>
      <vt:lpstr>Reading</vt:lpstr>
      <vt:lpstr>English, Grammar, Punctuation &amp; Spelling (EGPS)</vt:lpstr>
      <vt:lpstr>English, Grammar, Punctuation &amp; Spelling (EGPS)</vt:lpstr>
      <vt:lpstr>Writing</vt:lpstr>
      <vt:lpstr>Maths Test</vt:lpstr>
      <vt:lpstr>Maths Examples  </vt:lpstr>
      <vt:lpstr>Reading with an adult.  The different styles of 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in Year 2</dc:title>
  <dc:creator>Mrs Waterman</dc:creator>
  <cp:lastModifiedBy>mwilliams</cp:lastModifiedBy>
  <cp:revision>31</cp:revision>
  <cp:lastPrinted>2018-03-13T16:38:18Z</cp:lastPrinted>
  <dcterms:modified xsi:type="dcterms:W3CDTF">2018-03-15T17:08:05Z</dcterms:modified>
</cp:coreProperties>
</file>